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notesSlides/notesSlide2.xml" ContentType="application/vnd.openxmlformats-officedocument.presentationml.notesSlide+xml"/>
  <Override PartName="/ppt/tags/tag7.xml" ContentType="application/vnd.openxmlformats-officedocument.presentationml.tags+xml"/>
  <Override PartName="/ppt/notesSlides/notesSlide3.xml" ContentType="application/vnd.openxmlformats-officedocument.presentationml.notesSlide+xml"/>
  <Override PartName="/ppt/tags/tag8.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9.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0.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1"/>
  </p:notesMasterIdLst>
  <p:sldIdLst>
    <p:sldId id="265" r:id="rId5"/>
    <p:sldId id="2147478774" r:id="rId6"/>
    <p:sldId id="2147479403" r:id="rId7"/>
    <p:sldId id="2147479394" r:id="rId8"/>
    <p:sldId id="2147479375" r:id="rId9"/>
    <p:sldId id="2147479388" r:id="rId10"/>
    <p:sldId id="2147479253" r:id="rId11"/>
    <p:sldId id="2147479413" r:id="rId12"/>
    <p:sldId id="2147479406" r:id="rId13"/>
    <p:sldId id="2147479405" r:id="rId14"/>
    <p:sldId id="2147478775" r:id="rId15"/>
    <p:sldId id="2147478779" r:id="rId16"/>
    <p:sldId id="2147478780" r:id="rId17"/>
    <p:sldId id="2147478778" r:id="rId18"/>
    <p:sldId id="2147479402" r:id="rId19"/>
    <p:sldId id="260" r:id="rId20"/>
  </p:sldIdLst>
  <p:sldSz cx="12192000" cy="6858000"/>
  <p:notesSz cx="7011988" cy="9297988"/>
  <p:custDataLst>
    <p:tags r:id="rId2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userDrawn="1">
          <p15:clr>
            <a:srgbClr val="A4A3A4"/>
          </p15:clr>
        </p15:guide>
        <p15:guide id="3" orient="horz"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CC2E80C-58E2-B545-EB75-425445EAD814}" name="Kalpesh Mehta - Director, Finance" initials="KM" userId="Kalpesh Mehta - Director, Finance" providerId="None"/>
  <p188:author id="{C37ABF16-98E3-AA21-4B05-65FC90E2259B}" name="Kalpesh Mehta" initials="KM" userId="ad2c963cd0a1a5e7" providerId="Windows Live"/>
  <p188:author id="{5384001B-5CD2-F153-D23B-7EE4CE530706}" name="Mansi Patel" initials="MP" userId="S::mansi.patel@teneo.com::ffc51c82-d89e-49fd-a8b2-67380c41e274" providerId="AD"/>
  <p188:author id="{3CC5311E-DC99-15F0-3CE4-D40198B507C6}" name="George Allen" initials="GA" userId="S::George.Allen@teneo.com::67b331eb-f267-4c9b-9fd2-aedfdffc302f" providerId="AD"/>
  <p188:author id="{83932542-E5B4-EB6B-7BB1-66608209CB01}" name="Nour Sukkar" initials="NS" userId="S::nour.sukkar@teneo.com::2d8afba8-f08b-4606-8b6e-169c07f90aa8" providerId="AD"/>
  <p188:author id="{5BADCF6C-FB6C-0986-1ECB-79F99F86C901}" name="Gustavo Silva" initials="GS" userId="S::gustavo.silva@teneo.com::278bf800-16f2-41b1-8b4d-338420a3129f" providerId="AD"/>
  <p188:author id="{20529D70-37CD-0DED-0547-7CD7BEDBA7AA}" name="Naheeda Sahibdad" initials="NS" userId="S::naheeda.sahibdad@teneo.com::3cb7eda5-ab12-404e-93fe-20d0ef453971" providerId="AD"/>
  <p188:author id="{60A9738F-6172-0D6E-1703-FC0977B1A087}" name="James Houlihan" initials="JH" userId="S::James.Houlihan@teneo.com::7a7b5b33-b175-4762-8d5f-bbb658bfb556" providerId="AD"/>
  <p188:author id="{9DA78FBC-288D-6791-478C-6F19B6CBCC8B}" name="Phoebe Kemp" initials="PK" userId="S::phoebe.kemp@teneo.com::65c62d93-1532-45b9-acda-b52268da81d4" providerId="AD"/>
  <p188:author id="{0C6C02D2-6D88-A105-3257-31717C64B2C7}" name="Fadi Chedid" initials="FC" userId="S::Fadi.Chedid@teneo.com::c5db1bc7-0e29-42f1-93d3-f4017d8c7911" providerId="AD"/>
  <p188:author id="{7E9589EA-91E4-8F8D-4F94-E93666A0BC79}" name="Kalpesh Mehta" initials="KM" userId="91162d7387fecf0e"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8AC4B"/>
    <a:srgbClr val="FFFFFF"/>
    <a:srgbClr val="000000"/>
    <a:srgbClr val="E8E9EA"/>
    <a:srgbClr val="D0CECE"/>
    <a:srgbClr val="ED5C2F"/>
    <a:srgbClr val="002060"/>
    <a:srgbClr val="909DD9"/>
    <a:srgbClr val="405464"/>
    <a:srgbClr val="F0DE9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420BAE8-9B93-45B1-9057-938DB00432C6}" v="34" dt="2025-05-15T16:59:01.51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850" y="62"/>
      </p:cViewPr>
      <p:guideLst>
        <p:guide pos="3840"/>
        <p:guide orient="horz"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gs" Target="tags/tag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ustavo Silva" userId="278bf800-16f2-41b1-8b4d-338420a3129f" providerId="ADAL" clId="{4420BAE8-9B93-45B1-9057-938DB00432C6}"/>
    <pc:docChg chg="undo custSel modSld">
      <pc:chgData name="Gustavo Silva" userId="278bf800-16f2-41b1-8b4d-338420a3129f" providerId="ADAL" clId="{4420BAE8-9B93-45B1-9057-938DB00432C6}" dt="2025-05-15T16:59:01.513" v="605"/>
      <pc:docMkLst>
        <pc:docMk/>
      </pc:docMkLst>
      <pc:sldChg chg="modSp mod modCm">
        <pc:chgData name="Gustavo Silva" userId="278bf800-16f2-41b1-8b4d-338420a3129f" providerId="ADAL" clId="{4420BAE8-9B93-45B1-9057-938DB00432C6}" dt="2025-05-15T16:59:01.513" v="605"/>
        <pc:sldMkLst>
          <pc:docMk/>
          <pc:sldMk cId="2730713233" sldId="2147478775"/>
        </pc:sldMkLst>
        <pc:spChg chg="mod">
          <ac:chgData name="Gustavo Silva" userId="278bf800-16f2-41b1-8b4d-338420a3129f" providerId="ADAL" clId="{4420BAE8-9B93-45B1-9057-938DB00432C6}" dt="2025-05-15T14:06:00.036" v="291" actId="6549"/>
          <ac:spMkLst>
            <pc:docMk/>
            <pc:sldMk cId="2730713233" sldId="2147478775"/>
            <ac:spMk id="3" creationId="{ACA14EE0-0D2C-A3E9-2DF8-046D772B6DC9}"/>
          </ac:spMkLst>
        </pc:spChg>
        <pc:spChg chg="mod">
          <ac:chgData name="Gustavo Silva" userId="278bf800-16f2-41b1-8b4d-338420a3129f" providerId="ADAL" clId="{4420BAE8-9B93-45B1-9057-938DB00432C6}" dt="2025-05-15T16:55:48.990" v="579" actId="20577"/>
          <ac:spMkLst>
            <pc:docMk/>
            <pc:sldMk cId="2730713233" sldId="2147478775"/>
            <ac:spMk id="4" creationId="{87B45986-6582-AD32-486B-7740853AE9F2}"/>
          </ac:spMkLst>
        </pc:spChg>
        <pc:spChg chg="mod">
          <ac:chgData name="Gustavo Silva" userId="278bf800-16f2-41b1-8b4d-338420a3129f" providerId="ADAL" clId="{4420BAE8-9B93-45B1-9057-938DB00432C6}" dt="2025-05-15T14:02:58.236" v="242" actId="20577"/>
          <ac:spMkLst>
            <pc:docMk/>
            <pc:sldMk cId="2730713233" sldId="2147478775"/>
            <ac:spMk id="7" creationId="{31F4535E-611C-C2B7-03BA-AD9A5C017891}"/>
          </ac:spMkLst>
        </pc:spChg>
        <pc:spChg chg="mod">
          <ac:chgData name="Gustavo Silva" userId="278bf800-16f2-41b1-8b4d-338420a3129f" providerId="ADAL" clId="{4420BAE8-9B93-45B1-9057-938DB00432C6}" dt="2025-05-15T14:02:37.539" v="234" actId="20577"/>
          <ac:spMkLst>
            <pc:docMk/>
            <pc:sldMk cId="2730713233" sldId="2147478775"/>
            <ac:spMk id="18" creationId="{04F6944B-DD35-7746-E72A-D906A30142CB}"/>
          </ac:spMkLst>
        </pc:spChg>
        <pc:spChg chg="mod">
          <ac:chgData name="Gustavo Silva" userId="278bf800-16f2-41b1-8b4d-338420a3129f" providerId="ADAL" clId="{4420BAE8-9B93-45B1-9057-938DB00432C6}" dt="2025-05-15T14:03:05.818" v="248" actId="20577"/>
          <ac:spMkLst>
            <pc:docMk/>
            <pc:sldMk cId="2730713233" sldId="2147478775"/>
            <ac:spMk id="20" creationId="{71AECC53-2A08-418C-55A4-A6744DFF7CA1}"/>
          </ac:spMkLst>
        </pc:spChg>
        <pc:spChg chg="mod">
          <ac:chgData name="Gustavo Silva" userId="278bf800-16f2-41b1-8b4d-338420a3129f" providerId="ADAL" clId="{4420BAE8-9B93-45B1-9057-938DB00432C6}" dt="2025-05-15T14:04:21.440" v="264" actId="1076"/>
          <ac:spMkLst>
            <pc:docMk/>
            <pc:sldMk cId="2730713233" sldId="2147478775"/>
            <ac:spMk id="22" creationId="{E31A347C-87BA-28BC-3657-7989C4661C5B}"/>
          </ac:spMkLst>
        </pc:spChg>
        <pc:spChg chg="mod">
          <ac:chgData name="Gustavo Silva" userId="278bf800-16f2-41b1-8b4d-338420a3129f" providerId="ADAL" clId="{4420BAE8-9B93-45B1-9057-938DB00432C6}" dt="2025-05-15T14:07:31.009" v="446" actId="20577"/>
          <ac:spMkLst>
            <pc:docMk/>
            <pc:sldMk cId="2730713233" sldId="2147478775"/>
            <ac:spMk id="27" creationId="{534FAEF3-87DB-D3C7-CABB-D852E6556C87}"/>
          </ac:spMkLst>
        </pc:spChg>
        <pc:graphicFrameChg chg="mod">
          <ac:chgData name="Gustavo Silva" userId="278bf800-16f2-41b1-8b4d-338420a3129f" providerId="ADAL" clId="{4420BAE8-9B93-45B1-9057-938DB00432C6}" dt="2025-05-15T16:59:01.513" v="605"/>
          <ac:graphicFrameMkLst>
            <pc:docMk/>
            <pc:sldMk cId="2730713233" sldId="2147478775"/>
            <ac:graphicFrameMk id="19" creationId="{9B9AB027-579F-C3A4-2625-6E9D6208E71A}"/>
          </ac:graphicFrameMkLst>
        </pc:graphicFrameChg>
        <pc:cxnChg chg="mod">
          <ac:chgData name="Gustavo Silva" userId="278bf800-16f2-41b1-8b4d-338420a3129f" providerId="ADAL" clId="{4420BAE8-9B93-45B1-9057-938DB00432C6}" dt="2025-05-15T14:03:41.677" v="254" actId="1076"/>
          <ac:cxnSpMkLst>
            <pc:docMk/>
            <pc:sldMk cId="2730713233" sldId="2147478775"/>
            <ac:cxnSpMk id="11" creationId="{1ECB230A-A8D0-3DCB-47B7-5DA1940C3488}"/>
          </ac:cxnSpMkLst>
        </pc:cxnChg>
        <pc:cxnChg chg="mod">
          <ac:chgData name="Gustavo Silva" userId="278bf800-16f2-41b1-8b4d-338420a3129f" providerId="ADAL" clId="{4420BAE8-9B93-45B1-9057-938DB00432C6}" dt="2025-05-15T14:03:44.143" v="255" actId="14100"/>
          <ac:cxnSpMkLst>
            <pc:docMk/>
            <pc:sldMk cId="2730713233" sldId="2147478775"/>
            <ac:cxnSpMk id="12" creationId="{86F60B22-207A-F22C-7A0F-B548DD5CA06B}"/>
          </ac:cxnSpMkLst>
        </pc:cxnChg>
        <pc:cxnChg chg="mod">
          <ac:chgData name="Gustavo Silva" userId="278bf800-16f2-41b1-8b4d-338420a3129f" providerId="ADAL" clId="{4420BAE8-9B93-45B1-9057-938DB00432C6}" dt="2025-05-15T14:04:24.639" v="265" actId="1076"/>
          <ac:cxnSpMkLst>
            <pc:docMk/>
            <pc:sldMk cId="2730713233" sldId="2147478775"/>
            <ac:cxnSpMk id="15" creationId="{2C5BF6D6-310B-31DA-3E17-A82DA3240EB1}"/>
          </ac:cxnSpMkLst>
        </pc:cxnChg>
        <pc:cxnChg chg="mod">
          <ac:chgData name="Gustavo Silva" userId="278bf800-16f2-41b1-8b4d-338420a3129f" providerId="ADAL" clId="{4420BAE8-9B93-45B1-9057-938DB00432C6}" dt="2025-05-15T14:04:27.777" v="266" actId="14100"/>
          <ac:cxnSpMkLst>
            <pc:docMk/>
            <pc:sldMk cId="2730713233" sldId="2147478775"/>
            <ac:cxnSpMk id="17" creationId="{5542991D-5B4C-01BD-2155-B9BB560EAAFD}"/>
          </ac:cxnSpMkLst>
        </pc:cxnChg>
        <pc:extLst>
          <p:ext xmlns:p="http://schemas.openxmlformats.org/presentationml/2006/main" uri="{D6D511B9-2390-475A-947B-AFAB55BFBCF1}">
            <pc226:cmChg xmlns:pc226="http://schemas.microsoft.com/office/powerpoint/2022/06/main/command" chg="mod">
              <pc226:chgData name="Gustavo Silva" userId="278bf800-16f2-41b1-8b4d-338420a3129f" providerId="ADAL" clId="{4420BAE8-9B93-45B1-9057-938DB00432C6}" dt="2025-05-15T14:06:00.036" v="291" actId="6549"/>
              <pc2:cmMkLst xmlns:pc2="http://schemas.microsoft.com/office/powerpoint/2019/9/main/command">
                <pc:docMk/>
                <pc:sldMk cId="2730713233" sldId="2147478775"/>
                <pc2:cmMk id="{8CB35F1E-284F-4F04-84B1-DC0B913D9A6A}"/>
              </pc2:cmMkLst>
            </pc226:cmChg>
            <pc226:cmChg xmlns:pc226="http://schemas.microsoft.com/office/powerpoint/2022/06/main/command" chg="mod">
              <pc226:chgData name="Gustavo Silva" userId="278bf800-16f2-41b1-8b4d-338420a3129f" providerId="ADAL" clId="{4420BAE8-9B93-45B1-9057-938DB00432C6}" dt="2025-05-15T14:07:31.009" v="446" actId="20577"/>
              <pc2:cmMkLst xmlns:pc2="http://schemas.microsoft.com/office/powerpoint/2019/9/main/command">
                <pc:docMk/>
                <pc:sldMk cId="2730713233" sldId="2147478775"/>
                <pc2:cmMk id="{0B5A1289-F3BD-44A9-964B-61CD74784D25}"/>
              </pc2:cmMkLst>
            </pc226:cmChg>
            <pc226:cmChg xmlns:pc226="http://schemas.microsoft.com/office/powerpoint/2022/06/main/command" chg="mod">
              <pc226:chgData name="Gustavo Silva" userId="278bf800-16f2-41b1-8b4d-338420a3129f" providerId="ADAL" clId="{4420BAE8-9B93-45B1-9057-938DB00432C6}" dt="2025-05-15T14:06:00.036" v="291" actId="6549"/>
              <pc2:cmMkLst xmlns:pc2="http://schemas.microsoft.com/office/powerpoint/2019/9/main/command">
                <pc:docMk/>
                <pc:sldMk cId="2730713233" sldId="2147478775"/>
                <pc2:cmMk id="{54A8888B-6C45-4BF6-BE79-8644BE5572B9}"/>
              </pc2:cmMkLst>
            </pc226:cmChg>
            <pc226:cmChg xmlns:pc226="http://schemas.microsoft.com/office/powerpoint/2022/06/main/command" chg="mod">
              <pc226:chgData name="Gustavo Silva" userId="278bf800-16f2-41b1-8b4d-338420a3129f" providerId="ADAL" clId="{4420BAE8-9B93-45B1-9057-938DB00432C6}" dt="2025-05-15T14:02:37.539" v="234" actId="20577"/>
              <pc2:cmMkLst xmlns:pc2="http://schemas.microsoft.com/office/powerpoint/2019/9/main/command">
                <pc:docMk/>
                <pc:sldMk cId="2730713233" sldId="2147478775"/>
                <pc2:cmMk id="{20A53BF5-941E-4A7B-89AC-18E9A8078599}"/>
              </pc2:cmMkLst>
            </pc226:cmChg>
          </p:ext>
        </pc:extLst>
      </pc:sldChg>
      <pc:sldChg chg="modSp mod modCm">
        <pc:chgData name="Gustavo Silva" userId="278bf800-16f2-41b1-8b4d-338420a3129f" providerId="ADAL" clId="{4420BAE8-9B93-45B1-9057-938DB00432C6}" dt="2025-05-15T13:58:56.004" v="85" actId="27918"/>
        <pc:sldMkLst>
          <pc:docMk/>
          <pc:sldMk cId="3758326351" sldId="2147478778"/>
        </pc:sldMkLst>
        <pc:spChg chg="mod">
          <ac:chgData name="Gustavo Silva" userId="278bf800-16f2-41b1-8b4d-338420a3129f" providerId="ADAL" clId="{4420BAE8-9B93-45B1-9057-938DB00432C6}" dt="2025-05-15T13:58:10.729" v="67" actId="6549"/>
          <ac:spMkLst>
            <pc:docMk/>
            <pc:sldMk cId="3758326351" sldId="2147478778"/>
            <ac:spMk id="2" creationId="{969700CF-80EB-038E-4B55-5D345E92D872}"/>
          </ac:spMkLst>
        </pc:spChg>
        <pc:spChg chg="mod">
          <ac:chgData name="Gustavo Silva" userId="278bf800-16f2-41b1-8b4d-338420a3129f" providerId="ADAL" clId="{4420BAE8-9B93-45B1-9057-938DB00432C6}" dt="2025-05-15T13:58:14.427" v="68" actId="13926"/>
          <ac:spMkLst>
            <pc:docMk/>
            <pc:sldMk cId="3758326351" sldId="2147478778"/>
            <ac:spMk id="3" creationId="{70356AE2-ACB2-20B6-9D68-EC993590C6EE}"/>
          </ac:spMkLst>
        </pc:spChg>
        <pc:spChg chg="mod">
          <ac:chgData name="Gustavo Silva" userId="278bf800-16f2-41b1-8b4d-338420a3129f" providerId="ADAL" clId="{4420BAE8-9B93-45B1-9057-938DB00432C6}" dt="2025-05-15T13:58:32.286" v="79" actId="1076"/>
          <ac:spMkLst>
            <pc:docMk/>
            <pc:sldMk cId="3758326351" sldId="2147478778"/>
            <ac:spMk id="4" creationId="{F9477B2D-61EF-CADC-B4CC-53815CA9E980}"/>
          </ac:spMkLst>
        </pc:spChg>
        <pc:spChg chg="mod">
          <ac:chgData name="Gustavo Silva" userId="278bf800-16f2-41b1-8b4d-338420a3129f" providerId="ADAL" clId="{4420BAE8-9B93-45B1-9057-938DB00432C6}" dt="2025-05-15T13:58:34.382" v="80" actId="1076"/>
          <ac:spMkLst>
            <pc:docMk/>
            <pc:sldMk cId="3758326351" sldId="2147478778"/>
            <ac:spMk id="5" creationId="{76713AD4-7259-FA74-D33D-1626877AD07B}"/>
          </ac:spMkLst>
        </pc:spChg>
        <pc:spChg chg="mod">
          <ac:chgData name="Gustavo Silva" userId="278bf800-16f2-41b1-8b4d-338420a3129f" providerId="ADAL" clId="{4420BAE8-9B93-45B1-9057-938DB00432C6}" dt="2025-05-15T13:58:36.693" v="81" actId="1076"/>
          <ac:spMkLst>
            <pc:docMk/>
            <pc:sldMk cId="3758326351" sldId="2147478778"/>
            <ac:spMk id="6" creationId="{1CFC1842-E108-F711-F9CA-DEA4AAB02B70}"/>
          </ac:spMkLst>
        </pc:spChg>
        <pc:spChg chg="mod">
          <ac:chgData name="Gustavo Silva" userId="278bf800-16f2-41b1-8b4d-338420a3129f" providerId="ADAL" clId="{4420BAE8-9B93-45B1-9057-938DB00432C6}" dt="2025-05-15T13:58:39.200" v="82" actId="1076"/>
          <ac:spMkLst>
            <pc:docMk/>
            <pc:sldMk cId="3758326351" sldId="2147478778"/>
            <ac:spMk id="8" creationId="{F4867EC8-B482-4A3B-1D79-B1BF7572D8A3}"/>
          </ac:spMkLst>
        </pc:spChg>
        <pc:spChg chg="mod">
          <ac:chgData name="Gustavo Silva" userId="278bf800-16f2-41b1-8b4d-338420a3129f" providerId="ADAL" clId="{4420BAE8-9B93-45B1-9057-938DB00432C6}" dt="2025-05-15T13:58:29.277" v="78" actId="1076"/>
          <ac:spMkLst>
            <pc:docMk/>
            <pc:sldMk cId="3758326351" sldId="2147478778"/>
            <ac:spMk id="9" creationId="{ED45E3A4-3B86-66BA-AF45-5FE55E0514EB}"/>
          </ac:spMkLst>
        </pc:spChg>
        <pc:spChg chg="mod">
          <ac:chgData name="Gustavo Silva" userId="278bf800-16f2-41b1-8b4d-338420a3129f" providerId="ADAL" clId="{4420BAE8-9B93-45B1-9057-938DB00432C6}" dt="2025-05-15T13:58:27.078" v="77" actId="1076"/>
          <ac:spMkLst>
            <pc:docMk/>
            <pc:sldMk cId="3758326351" sldId="2147478778"/>
            <ac:spMk id="10" creationId="{4F451028-C549-856A-C01B-373650D9C3D4}"/>
          </ac:spMkLst>
        </pc:spChg>
        <pc:spChg chg="mod">
          <ac:chgData name="Gustavo Silva" userId="278bf800-16f2-41b1-8b4d-338420a3129f" providerId="ADAL" clId="{4420BAE8-9B93-45B1-9057-938DB00432C6}" dt="2025-05-15T13:58:22.779" v="76" actId="13926"/>
          <ac:spMkLst>
            <pc:docMk/>
            <pc:sldMk cId="3758326351" sldId="2147478778"/>
            <ac:spMk id="92" creationId="{14A0EED6-37BA-2CDD-A87A-F0609CA86C1A}"/>
          </ac:spMkLst>
        </pc:spChg>
        <pc:graphicFrameChg chg="mod">
          <ac:chgData name="Gustavo Silva" userId="278bf800-16f2-41b1-8b4d-338420a3129f" providerId="ADAL" clId="{4420BAE8-9B93-45B1-9057-938DB00432C6}" dt="2025-05-15T13:56:45.998" v="40"/>
          <ac:graphicFrameMkLst>
            <pc:docMk/>
            <pc:sldMk cId="3758326351" sldId="2147478778"/>
            <ac:graphicFrameMk id="7" creationId="{C728B6E4-6180-3918-A5C8-5B410C8CCB34}"/>
          </ac:graphicFrameMkLst>
        </pc:graphicFrameChg>
        <pc:extLst>
          <p:ext xmlns:p="http://schemas.openxmlformats.org/presentationml/2006/main" uri="{D6D511B9-2390-475A-947B-AFAB55BFBCF1}">
            <pc226:cmChg xmlns:pc226="http://schemas.microsoft.com/office/powerpoint/2022/06/main/command" chg="mod">
              <pc226:chgData name="Gustavo Silva" userId="278bf800-16f2-41b1-8b4d-338420a3129f" providerId="ADAL" clId="{4420BAE8-9B93-45B1-9057-938DB00432C6}" dt="2025-05-15T13:58:19.273" v="75" actId="6549"/>
              <pc2:cmMkLst xmlns:pc2="http://schemas.microsoft.com/office/powerpoint/2019/9/main/command">
                <pc:docMk/>
                <pc:sldMk cId="3758326351" sldId="2147478778"/>
                <pc2:cmMk id="{16300100-4C55-47DF-9A7A-209A4C7E05E6}"/>
              </pc2:cmMkLst>
            </pc226:cmChg>
            <pc226:cmChg xmlns:pc226="http://schemas.microsoft.com/office/powerpoint/2022/06/main/command" chg="mod">
              <pc226:chgData name="Gustavo Silva" userId="278bf800-16f2-41b1-8b4d-338420a3129f" providerId="ADAL" clId="{4420BAE8-9B93-45B1-9057-938DB00432C6}" dt="2025-05-15T13:58:19.273" v="75" actId="6549"/>
              <pc2:cmMkLst xmlns:pc2="http://schemas.microsoft.com/office/powerpoint/2019/9/main/command">
                <pc:docMk/>
                <pc:sldMk cId="3758326351" sldId="2147478778"/>
                <pc2:cmMk id="{D247765E-E627-4D15-B8CA-7D96E867AACF}"/>
              </pc2:cmMkLst>
            </pc226:cmChg>
            <pc226:cmChg xmlns:pc226="http://schemas.microsoft.com/office/powerpoint/2022/06/main/command" chg="mod">
              <pc226:chgData name="Gustavo Silva" userId="278bf800-16f2-41b1-8b4d-338420a3129f" providerId="ADAL" clId="{4420BAE8-9B93-45B1-9057-938DB00432C6}" dt="2025-05-15T13:56:06.028" v="30" actId="20577"/>
              <pc2:cmMkLst xmlns:pc2="http://schemas.microsoft.com/office/powerpoint/2019/9/main/command">
                <pc:docMk/>
                <pc:sldMk cId="3758326351" sldId="2147478778"/>
                <pc2:cmMk id="{FD1D0664-F3D7-483C-9395-CE1E143191C0}"/>
              </pc2:cmMkLst>
            </pc226:cmChg>
            <pc226:cmChg xmlns:pc226="http://schemas.microsoft.com/office/powerpoint/2022/06/main/command" chg="mod">
              <pc226:chgData name="Gustavo Silva" userId="278bf800-16f2-41b1-8b4d-338420a3129f" providerId="ADAL" clId="{4420BAE8-9B93-45B1-9057-938DB00432C6}" dt="2025-05-15T13:58:19.273" v="75" actId="6549"/>
              <pc2:cmMkLst xmlns:pc2="http://schemas.microsoft.com/office/powerpoint/2019/9/main/command">
                <pc:docMk/>
                <pc:sldMk cId="3758326351" sldId="2147478778"/>
                <pc2:cmMk id="{D5EA0BA6-3184-4F0F-BA83-F6B66F700BA6}"/>
              </pc2:cmMkLst>
            </pc226:cmChg>
          </p:ext>
        </pc:extLst>
      </pc:sldChg>
      <pc:sldChg chg="modSp mod modCm">
        <pc:chgData name="Gustavo Silva" userId="278bf800-16f2-41b1-8b4d-338420a3129f" providerId="ADAL" clId="{4420BAE8-9B93-45B1-9057-938DB00432C6}" dt="2025-05-15T14:27:40.580" v="571" actId="6549"/>
        <pc:sldMkLst>
          <pc:docMk/>
          <pc:sldMk cId="2388042255" sldId="2147478779"/>
        </pc:sldMkLst>
        <pc:spChg chg="mod">
          <ac:chgData name="Gustavo Silva" userId="278bf800-16f2-41b1-8b4d-338420a3129f" providerId="ADAL" clId="{4420BAE8-9B93-45B1-9057-938DB00432C6}" dt="2025-05-15T14:08:02.567" v="457" actId="20577"/>
          <ac:spMkLst>
            <pc:docMk/>
            <pc:sldMk cId="2388042255" sldId="2147478779"/>
            <ac:spMk id="4" creationId="{B4BDC164-0E43-AA06-2482-2BB24C434C84}"/>
          </ac:spMkLst>
        </pc:spChg>
        <pc:spChg chg="mod">
          <ac:chgData name="Gustavo Silva" userId="278bf800-16f2-41b1-8b4d-338420a3129f" providerId="ADAL" clId="{4420BAE8-9B93-45B1-9057-938DB00432C6}" dt="2025-05-15T14:07:58.578" v="455" actId="20577"/>
          <ac:spMkLst>
            <pc:docMk/>
            <pc:sldMk cId="2388042255" sldId="2147478779"/>
            <ac:spMk id="10" creationId="{0829485E-B951-3013-4BAD-88F27F613B43}"/>
          </ac:spMkLst>
        </pc:spChg>
        <pc:graphicFrameChg chg="modGraphic">
          <ac:chgData name="Gustavo Silva" userId="278bf800-16f2-41b1-8b4d-338420a3129f" providerId="ADAL" clId="{4420BAE8-9B93-45B1-9057-938DB00432C6}" dt="2025-05-15T14:27:40.580" v="571" actId="6549"/>
          <ac:graphicFrameMkLst>
            <pc:docMk/>
            <pc:sldMk cId="2388042255" sldId="2147478779"/>
            <ac:graphicFrameMk id="23" creationId="{A66E2EF1-ABA3-963C-481E-4D701BB3F082}"/>
          </ac:graphicFrameMkLst>
        </pc:graphicFrameChg>
        <pc:extLst>
          <p:ext xmlns:p="http://schemas.openxmlformats.org/presentationml/2006/main" uri="{D6D511B9-2390-475A-947B-AFAB55BFBCF1}">
            <pc226:cmChg xmlns:pc226="http://schemas.microsoft.com/office/powerpoint/2022/06/main/command" chg="mod">
              <pc226:chgData name="Gustavo Silva" userId="278bf800-16f2-41b1-8b4d-338420a3129f" providerId="ADAL" clId="{4420BAE8-9B93-45B1-9057-938DB00432C6}" dt="2025-05-15T14:07:50.760" v="450" actId="20577"/>
              <pc2:cmMkLst xmlns:pc2="http://schemas.microsoft.com/office/powerpoint/2019/9/main/command">
                <pc:docMk/>
                <pc:sldMk cId="2388042255" sldId="2147478779"/>
                <pc2:cmMk id="{D7E32485-0D51-49FB-B92B-14F38C9000D7}"/>
              </pc2:cmMkLst>
            </pc226:cmChg>
          </p:ext>
        </pc:extLst>
      </pc:sldChg>
      <pc:sldChg chg="modSp mod modCm">
        <pc:chgData name="Gustavo Silva" userId="278bf800-16f2-41b1-8b4d-338420a3129f" providerId="ADAL" clId="{4420BAE8-9B93-45B1-9057-938DB00432C6}" dt="2025-05-15T14:24:43.603" v="567" actId="20577"/>
        <pc:sldMkLst>
          <pc:docMk/>
          <pc:sldMk cId="1133854951" sldId="2147478780"/>
        </pc:sldMkLst>
        <pc:spChg chg="mod">
          <ac:chgData name="Gustavo Silva" userId="278bf800-16f2-41b1-8b4d-338420a3129f" providerId="ADAL" clId="{4420BAE8-9B93-45B1-9057-938DB00432C6}" dt="2025-05-15T14:09:11.815" v="521" actId="13926"/>
          <ac:spMkLst>
            <pc:docMk/>
            <pc:sldMk cId="1133854951" sldId="2147478780"/>
            <ac:spMk id="5" creationId="{EEFBA97C-8DF9-BB50-BF90-78472ABC913B}"/>
          </ac:spMkLst>
        </pc:spChg>
        <pc:spChg chg="mod">
          <ac:chgData name="Gustavo Silva" userId="278bf800-16f2-41b1-8b4d-338420a3129f" providerId="ADAL" clId="{4420BAE8-9B93-45B1-9057-938DB00432C6}" dt="2025-05-15T14:09:37.786" v="534" actId="20577"/>
          <ac:spMkLst>
            <pc:docMk/>
            <pc:sldMk cId="1133854951" sldId="2147478780"/>
            <ac:spMk id="32" creationId="{77167002-1190-9E61-F449-8E4A78311552}"/>
          </ac:spMkLst>
        </pc:spChg>
        <pc:spChg chg="mod">
          <ac:chgData name="Gustavo Silva" userId="278bf800-16f2-41b1-8b4d-338420a3129f" providerId="ADAL" clId="{4420BAE8-9B93-45B1-9057-938DB00432C6}" dt="2025-05-15T14:20:43.008" v="538" actId="6549"/>
          <ac:spMkLst>
            <pc:docMk/>
            <pc:sldMk cId="1133854951" sldId="2147478780"/>
            <ac:spMk id="33" creationId="{BE908497-59E6-77C2-82AF-0635F2EEBC65}"/>
          </ac:spMkLst>
        </pc:spChg>
        <pc:spChg chg="mod">
          <ac:chgData name="Gustavo Silva" userId="278bf800-16f2-41b1-8b4d-338420a3129f" providerId="ADAL" clId="{4420BAE8-9B93-45B1-9057-938DB00432C6}" dt="2025-05-15T14:08:44.492" v="502" actId="20577"/>
          <ac:spMkLst>
            <pc:docMk/>
            <pc:sldMk cId="1133854951" sldId="2147478780"/>
            <ac:spMk id="41" creationId="{963DA06E-B0F4-3CBB-A9D4-35F264DC79BE}"/>
          </ac:spMkLst>
        </pc:spChg>
        <pc:graphicFrameChg chg="modGraphic">
          <ac:chgData name="Gustavo Silva" userId="278bf800-16f2-41b1-8b4d-338420a3129f" providerId="ADAL" clId="{4420BAE8-9B93-45B1-9057-938DB00432C6}" dt="2025-05-15T14:24:43.603" v="567" actId="20577"/>
          <ac:graphicFrameMkLst>
            <pc:docMk/>
            <pc:sldMk cId="1133854951" sldId="2147478780"/>
            <ac:graphicFrameMk id="45" creationId="{D56BEC95-16C2-A029-A192-C425CFFEFF89}"/>
          </ac:graphicFrameMkLst>
        </pc:graphicFrameChg>
        <pc:extLst>
          <p:ext xmlns:p="http://schemas.openxmlformats.org/presentationml/2006/main" uri="{D6D511B9-2390-475A-947B-AFAB55BFBCF1}">
            <pc226:cmChg xmlns:pc226="http://schemas.microsoft.com/office/powerpoint/2022/06/main/command" chg="mod">
              <pc226:chgData name="Gustavo Silva" userId="278bf800-16f2-41b1-8b4d-338420a3129f" providerId="ADAL" clId="{4420BAE8-9B93-45B1-9057-938DB00432C6}" dt="2025-05-15T14:09:07.558" v="520" actId="20577"/>
              <pc2:cmMkLst xmlns:pc2="http://schemas.microsoft.com/office/powerpoint/2019/9/main/command">
                <pc:docMk/>
                <pc:sldMk cId="1133854951" sldId="2147478780"/>
                <pc2:cmMk id="{245A2038-1285-41C7-8C0F-E0D44FB7380F}"/>
              </pc2:cmMkLst>
            </pc226:cmChg>
            <pc226:cmChg xmlns:pc226="http://schemas.microsoft.com/office/powerpoint/2022/06/main/command" chg="mod">
              <pc226:chgData name="Gustavo Silva" userId="278bf800-16f2-41b1-8b4d-338420a3129f" providerId="ADAL" clId="{4420BAE8-9B93-45B1-9057-938DB00432C6}" dt="2025-05-15T14:20:43.008" v="538" actId="6549"/>
              <pc2:cmMkLst xmlns:pc2="http://schemas.microsoft.com/office/powerpoint/2019/9/main/command">
                <pc:docMk/>
                <pc:sldMk cId="1133854951" sldId="2147478780"/>
                <pc2:cmMk id="{725D7751-7205-4800-B2CA-09C6A7437397}"/>
              </pc2:cmMkLst>
            </pc226:cmChg>
            <pc226:cmChg xmlns:pc226="http://schemas.microsoft.com/office/powerpoint/2022/06/main/command" chg="mod">
              <pc226:chgData name="Gustavo Silva" userId="278bf800-16f2-41b1-8b4d-338420a3129f" providerId="ADAL" clId="{4420BAE8-9B93-45B1-9057-938DB00432C6}" dt="2025-05-15T14:09:07.558" v="520" actId="20577"/>
              <pc2:cmMkLst xmlns:pc2="http://schemas.microsoft.com/office/powerpoint/2019/9/main/command">
                <pc:docMk/>
                <pc:sldMk cId="1133854951" sldId="2147478780"/>
                <pc2:cmMk id="{412A489F-B755-4BD0-BF1C-BFC6E6E7D3B5}"/>
              </pc2:cmMkLst>
            </pc226:cmChg>
            <pc226:cmChg xmlns:pc226="http://schemas.microsoft.com/office/powerpoint/2022/06/main/command" chg="mod">
              <pc226:chgData name="Gustavo Silva" userId="278bf800-16f2-41b1-8b4d-338420a3129f" providerId="ADAL" clId="{4420BAE8-9B93-45B1-9057-938DB00432C6}" dt="2025-05-15T14:09:37.786" v="534" actId="20577"/>
              <pc2:cmMkLst xmlns:pc2="http://schemas.microsoft.com/office/powerpoint/2019/9/main/command">
                <pc:docMk/>
                <pc:sldMk cId="1133854951" sldId="2147478780"/>
                <pc2:cmMk id="{A5D0C9B8-3947-4392-8B19-BF4ED5C9F3B0}"/>
              </pc2:cmMkLst>
            </pc226:cmChg>
          </p:ext>
        </pc:extLst>
      </pc:sldChg>
      <pc:sldChg chg="modSp mod modCm">
        <pc:chgData name="Gustavo Silva" userId="278bf800-16f2-41b1-8b4d-338420a3129f" providerId="ADAL" clId="{4420BAE8-9B93-45B1-9057-938DB00432C6}" dt="2025-05-15T14:02:03.191" v="209" actId="13926"/>
        <pc:sldMkLst>
          <pc:docMk/>
          <pc:sldMk cId="812669497" sldId="2147479253"/>
        </pc:sldMkLst>
        <pc:spChg chg="mod">
          <ac:chgData name="Gustavo Silva" userId="278bf800-16f2-41b1-8b4d-338420a3129f" providerId="ADAL" clId="{4420BAE8-9B93-45B1-9057-938DB00432C6}" dt="2025-05-15T14:02:03.191" v="209" actId="13926"/>
          <ac:spMkLst>
            <pc:docMk/>
            <pc:sldMk cId="812669497" sldId="2147479253"/>
            <ac:spMk id="21" creationId="{BA24D52B-4FFF-DD78-2E44-57819E30F38E}"/>
          </ac:spMkLst>
        </pc:spChg>
        <pc:extLst>
          <p:ext xmlns:p="http://schemas.openxmlformats.org/presentationml/2006/main" uri="{D6D511B9-2390-475A-947B-AFAB55BFBCF1}">
            <pc226:cmChg xmlns:pc226="http://schemas.microsoft.com/office/powerpoint/2022/06/main/command" chg="mod">
              <pc226:chgData name="Gustavo Silva" userId="278bf800-16f2-41b1-8b4d-338420a3129f" providerId="ADAL" clId="{4420BAE8-9B93-45B1-9057-938DB00432C6}" dt="2025-05-15T14:01:59.822" v="208" actId="6549"/>
              <pc2:cmMkLst xmlns:pc2="http://schemas.microsoft.com/office/powerpoint/2019/9/main/command">
                <pc:docMk/>
                <pc:sldMk cId="812669497" sldId="2147479253"/>
                <pc2:cmMk id="{DCD0540C-8987-4A78-83E7-FAF3B2A0E7FC}"/>
              </pc2:cmMkLst>
            </pc226:cmChg>
          </p:ext>
        </pc:extLst>
      </pc:sldChg>
      <pc:sldChg chg="modSp mod">
        <pc:chgData name="Gustavo Silva" userId="278bf800-16f2-41b1-8b4d-338420a3129f" providerId="ADAL" clId="{4420BAE8-9B93-45B1-9057-938DB00432C6}" dt="2025-05-15T14:10:16.158" v="537" actId="13926"/>
        <pc:sldMkLst>
          <pc:docMk/>
          <pc:sldMk cId="418606603" sldId="2147479402"/>
        </pc:sldMkLst>
        <pc:graphicFrameChg chg="modGraphic">
          <ac:chgData name="Gustavo Silva" userId="278bf800-16f2-41b1-8b4d-338420a3129f" providerId="ADAL" clId="{4420BAE8-9B93-45B1-9057-938DB00432C6}" dt="2025-05-15T14:10:16.158" v="537" actId="13926"/>
          <ac:graphicFrameMkLst>
            <pc:docMk/>
            <pc:sldMk cId="418606603" sldId="2147479402"/>
            <ac:graphicFrameMk id="16" creationId="{4B11185B-934A-4BED-379B-6FD46BE5F24F}"/>
          </ac:graphicFrameMkLst>
        </pc:graphicFrameChg>
      </pc:sldChg>
      <pc:sldChg chg="modSp mod modCm">
        <pc:chgData name="Gustavo Silva" userId="278bf800-16f2-41b1-8b4d-338420a3129f" providerId="ADAL" clId="{4420BAE8-9B93-45B1-9057-938DB00432C6}" dt="2025-05-15T14:01:13.824" v="184" actId="6549"/>
        <pc:sldMkLst>
          <pc:docMk/>
          <pc:sldMk cId="66635846" sldId="2147479403"/>
        </pc:sldMkLst>
        <pc:spChg chg="mod">
          <ac:chgData name="Gustavo Silva" userId="278bf800-16f2-41b1-8b4d-338420a3129f" providerId="ADAL" clId="{4420BAE8-9B93-45B1-9057-938DB00432C6}" dt="2025-05-15T14:01:13.824" v="184" actId="6549"/>
          <ac:spMkLst>
            <pc:docMk/>
            <pc:sldMk cId="66635846" sldId="2147479403"/>
            <ac:spMk id="22" creationId="{9C332141-059E-1F2C-228D-80B6C6ED0553}"/>
          </ac:spMkLst>
        </pc:spChg>
        <pc:spChg chg="mod">
          <ac:chgData name="Gustavo Silva" userId="278bf800-16f2-41b1-8b4d-338420a3129f" providerId="ADAL" clId="{4420BAE8-9B93-45B1-9057-938DB00432C6}" dt="2025-05-15T13:59:08.826" v="95" actId="20577"/>
          <ac:spMkLst>
            <pc:docMk/>
            <pc:sldMk cId="66635846" sldId="2147479403"/>
            <ac:spMk id="24" creationId="{F17E6D90-6596-5D8D-3AC9-BEC44EDF69DF}"/>
          </ac:spMkLst>
        </pc:spChg>
        <pc:spChg chg="mod">
          <ac:chgData name="Gustavo Silva" userId="278bf800-16f2-41b1-8b4d-338420a3129f" providerId="ADAL" clId="{4420BAE8-9B93-45B1-9057-938DB00432C6}" dt="2025-05-15T13:59:33.777" v="124" actId="13926"/>
          <ac:spMkLst>
            <pc:docMk/>
            <pc:sldMk cId="66635846" sldId="2147479403"/>
            <ac:spMk id="25" creationId="{6104CF85-5682-BF8C-2955-0D2F3C6B18E9}"/>
          </ac:spMkLst>
        </pc:spChg>
        <pc:spChg chg="mod">
          <ac:chgData name="Gustavo Silva" userId="278bf800-16f2-41b1-8b4d-338420a3129f" providerId="ADAL" clId="{4420BAE8-9B93-45B1-9057-938DB00432C6}" dt="2025-05-15T14:00:24.961" v="149" actId="20577"/>
          <ac:spMkLst>
            <pc:docMk/>
            <pc:sldMk cId="66635846" sldId="2147479403"/>
            <ac:spMk id="26" creationId="{2EAD35D4-DE1F-E238-20BF-26CA44A5E18F}"/>
          </ac:spMkLst>
        </pc:spChg>
        <pc:spChg chg="mod">
          <ac:chgData name="Gustavo Silva" userId="278bf800-16f2-41b1-8b4d-338420a3129f" providerId="ADAL" clId="{4420BAE8-9B93-45B1-9057-938DB00432C6}" dt="2025-05-15T14:01:02.789" v="173" actId="20577"/>
          <ac:spMkLst>
            <pc:docMk/>
            <pc:sldMk cId="66635846" sldId="2147479403"/>
            <ac:spMk id="27" creationId="{9EC73A84-BA2E-F063-9FD6-A1EDFC83754D}"/>
          </ac:spMkLst>
        </pc:spChg>
        <pc:picChg chg="mod">
          <ac:chgData name="Gustavo Silva" userId="278bf800-16f2-41b1-8b4d-338420a3129f" providerId="ADAL" clId="{4420BAE8-9B93-45B1-9057-938DB00432C6}" dt="2025-05-15T13:59:31.512" v="123" actId="1076"/>
          <ac:picMkLst>
            <pc:docMk/>
            <pc:sldMk cId="66635846" sldId="2147479403"/>
            <ac:picMk id="36" creationId="{11EC7543-34F8-EE62-7A37-7BC9BDC9C69D}"/>
          </ac:picMkLst>
        </pc:picChg>
        <pc:extLst>
          <p:ext xmlns:p="http://schemas.openxmlformats.org/presentationml/2006/main" uri="{D6D511B9-2390-475A-947B-AFAB55BFBCF1}">
            <pc226:cmChg xmlns:pc226="http://schemas.microsoft.com/office/powerpoint/2022/06/main/command" chg="mod">
              <pc226:chgData name="Gustavo Silva" userId="278bf800-16f2-41b1-8b4d-338420a3129f" providerId="ADAL" clId="{4420BAE8-9B93-45B1-9057-938DB00432C6}" dt="2025-05-15T13:59:24.157" v="121" actId="20577"/>
              <pc2:cmMkLst xmlns:pc2="http://schemas.microsoft.com/office/powerpoint/2019/9/main/command">
                <pc:docMk/>
                <pc:sldMk cId="66635846" sldId="2147479403"/>
                <pc2:cmMk id="{A3AC6AE6-B9D0-43D7-9032-938A70764139}"/>
              </pc2:cmMkLst>
            </pc226:cmChg>
            <pc226:cmChg xmlns:pc226="http://schemas.microsoft.com/office/powerpoint/2022/06/main/command" chg="mod">
              <pc226:chgData name="Gustavo Silva" userId="278bf800-16f2-41b1-8b4d-338420a3129f" providerId="ADAL" clId="{4420BAE8-9B93-45B1-9057-938DB00432C6}" dt="2025-05-15T13:59:08.826" v="95" actId="20577"/>
              <pc2:cmMkLst xmlns:pc2="http://schemas.microsoft.com/office/powerpoint/2019/9/main/command">
                <pc:docMk/>
                <pc:sldMk cId="66635846" sldId="2147479403"/>
                <pc2:cmMk id="{42F472EA-EDC2-49BA-8D6D-C915EA19B13F}"/>
              </pc2:cmMkLst>
            </pc226:cmChg>
            <pc226:cmChg xmlns:pc226="http://schemas.microsoft.com/office/powerpoint/2022/06/main/command" chg="mod">
              <pc226:chgData name="Gustavo Silva" userId="278bf800-16f2-41b1-8b4d-338420a3129f" providerId="ADAL" clId="{4420BAE8-9B93-45B1-9057-938DB00432C6}" dt="2025-05-15T14:01:02.789" v="173" actId="20577"/>
              <pc2:cmMkLst xmlns:pc2="http://schemas.microsoft.com/office/powerpoint/2019/9/main/command">
                <pc:docMk/>
                <pc:sldMk cId="66635846" sldId="2147479403"/>
                <pc2:cmMk id="{FB596AED-EB7D-4276-8754-8649A3312991}"/>
              </pc2:cmMkLst>
            </pc226:cmChg>
          </p:ext>
        </pc:ext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29174071308743E-2"/>
          <c:y val="3.2978583764755251E-2"/>
          <c:w val="0.93416498151954008"/>
          <c:h val="0.83542128104661628"/>
        </c:manualLayout>
      </c:layout>
      <c:barChart>
        <c:barDir val="col"/>
        <c:grouping val="clustered"/>
        <c:varyColors val="0"/>
        <c:ser>
          <c:idx val="0"/>
          <c:order val="0"/>
          <c:tx>
            <c:strRef>
              <c:f>Sheet1!$B$1</c:f>
              <c:strCache>
                <c:ptCount val="1"/>
                <c:pt idx="0">
                  <c:v>Gross profit from operations </c:v>
                </c:pt>
              </c:strCache>
            </c:strRef>
          </c:tx>
          <c:spPr>
            <a:solidFill>
              <a:schemeClr val="accent1"/>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1-2A5A-4875-95C1-F75177F26458}"/>
              </c:ext>
            </c:extLst>
          </c:dPt>
          <c:dPt>
            <c:idx val="1"/>
            <c:invertIfNegative val="0"/>
            <c:bubble3D val="0"/>
            <c:spPr>
              <a:solidFill>
                <a:srgbClr val="C8AC4B"/>
              </a:solidFill>
              <a:ln>
                <a:noFill/>
              </a:ln>
              <a:effectLst/>
            </c:spPr>
            <c:extLst>
              <c:ext xmlns:c16="http://schemas.microsoft.com/office/drawing/2014/chart" uri="{C3380CC4-5D6E-409C-BE32-E72D297353CC}">
                <c16:uniqueId val="{00000003-2A5A-4875-95C1-F75177F26458}"/>
              </c:ext>
            </c:extLst>
          </c:dPt>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Q1 2024 </c:v>
                </c:pt>
                <c:pt idx="1">
                  <c:v>Q1 2025</c:v>
                </c:pt>
              </c:strCache>
            </c:strRef>
          </c:cat>
          <c:val>
            <c:numRef>
              <c:f>Sheet1!$B$2:$B$3</c:f>
              <c:numCache>
                <c:formatCode>#,##0</c:formatCode>
                <c:ptCount val="2"/>
                <c:pt idx="0">
                  <c:v>2918</c:v>
                </c:pt>
                <c:pt idx="1">
                  <c:v>2765</c:v>
                </c:pt>
              </c:numCache>
            </c:numRef>
          </c:val>
          <c:extLst>
            <c:ext xmlns:c16="http://schemas.microsoft.com/office/drawing/2014/chart" uri="{C3380CC4-5D6E-409C-BE32-E72D297353CC}">
              <c16:uniqueId val="{00000004-2A5A-4875-95C1-F75177F26458}"/>
            </c:ext>
          </c:extLst>
        </c:ser>
        <c:dLbls>
          <c:showLegendKey val="0"/>
          <c:showVal val="0"/>
          <c:showCatName val="0"/>
          <c:showSerName val="0"/>
          <c:showPercent val="0"/>
          <c:showBubbleSize val="0"/>
        </c:dLbls>
        <c:gapWidth val="219"/>
        <c:overlap val="-27"/>
        <c:axId val="1321675920"/>
        <c:axId val="1998993167"/>
      </c:barChart>
      <c:catAx>
        <c:axId val="1321675920"/>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US"/>
          </a:p>
        </c:txPr>
        <c:crossAx val="1998993167"/>
        <c:crosses val="autoZero"/>
        <c:auto val="1"/>
        <c:lblAlgn val="ctr"/>
        <c:lblOffset val="100"/>
        <c:noMultiLvlLbl val="0"/>
      </c:catAx>
      <c:valAx>
        <c:axId val="1998993167"/>
        <c:scaling>
          <c:orientation val="minMax"/>
        </c:scaling>
        <c:delete val="1"/>
        <c:axPos val="l"/>
        <c:numFmt formatCode="#,##0" sourceLinked="1"/>
        <c:majorTickMark val="none"/>
        <c:minorTickMark val="none"/>
        <c:tickLblPos val="nextTo"/>
        <c:crossAx val="132167592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3320147349838987E-2"/>
          <c:y val="0.31517456337423244"/>
          <c:w val="0.93416498151954008"/>
          <c:h val="0.52935413203062665"/>
        </c:manualLayout>
      </c:layout>
      <c:barChart>
        <c:barDir val="col"/>
        <c:grouping val="clustered"/>
        <c:varyColors val="0"/>
        <c:ser>
          <c:idx val="0"/>
          <c:order val="0"/>
          <c:tx>
            <c:strRef>
              <c:f>Sheet1!$B$1</c:f>
              <c:strCache>
                <c:ptCount val="1"/>
                <c:pt idx="0">
                  <c:v>Operating income </c:v>
                </c:pt>
              </c:strCache>
            </c:strRef>
          </c:tx>
          <c:spPr>
            <a:solidFill>
              <a:schemeClr val="accent2"/>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4-0B48-43F1-8C50-E15A0E602D2F}"/>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3-A9C2-4A82-A89A-467A03DD2416}"/>
              </c:ext>
            </c:extLst>
          </c:dPt>
          <c:dLbls>
            <c:dLbl>
              <c:idx val="0"/>
              <c:layout>
                <c:manualLayout>
                  <c:x val="-1.5355417924947539E-3"/>
                  <c:y val="1.6960512205891631E-2"/>
                </c:manualLayout>
              </c:layout>
              <c:tx>
                <c:rich>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r>
                      <a:rPr lang="en-US" sz="1000">
                        <a:solidFill>
                          <a:schemeClr val="tx1"/>
                        </a:solidFill>
                      </a:rPr>
                      <a:t>(306,051)</a:t>
                    </a:r>
                  </a:p>
                </c:rich>
              </c:tx>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0B48-43F1-8C50-E15A0E602D2F}"/>
                </c:ext>
              </c:extLst>
            </c:dLbl>
            <c:dLbl>
              <c:idx val="1"/>
              <c:layout>
                <c:manualLayout>
                  <c:x val="3.1989817067469319E-3"/>
                  <c:y val="3.154864221283038E-2"/>
                </c:manualLayout>
              </c:layout>
              <c:tx>
                <c:rich>
                  <a:bodyPr rot="0" spcFirstLastPara="1" vertOverflow="ellipsis" vert="horz" wrap="square" lIns="38100" tIns="19050" rIns="38100" bIns="19050" anchor="ctr" anchorCtr="1">
                    <a:noAutofit/>
                  </a:bodyPr>
                  <a:lstStyle/>
                  <a:p>
                    <a:pPr>
                      <a:defRPr sz="1000" b="0" i="0" u="none" strike="noStrike" kern="1200" baseline="0">
                        <a:solidFill>
                          <a:schemeClr val="tx1">
                            <a:lumMod val="75000"/>
                            <a:lumOff val="25000"/>
                          </a:schemeClr>
                        </a:solidFill>
                        <a:latin typeface="+mn-lt"/>
                        <a:ea typeface="+mn-ea"/>
                        <a:cs typeface="+mn-cs"/>
                      </a:defRPr>
                    </a:pPr>
                    <a:r>
                      <a:rPr lang="en-US" dirty="0"/>
                      <a:t>(27,034)</a:t>
                    </a:r>
                  </a:p>
                </c:rich>
              </c:tx>
              <c:spPr>
                <a:noFill/>
                <a:ln>
                  <a:noFill/>
                </a:ln>
                <a:effectLst/>
              </c:spPr>
              <c:txPr>
                <a:bodyPr rot="0" spcFirstLastPara="1" vertOverflow="ellipsis" vert="horz" wrap="square" lIns="38100" tIns="19050" rIns="38100" bIns="19050" anchor="ctr" anchorCtr="1">
                  <a:noAutofit/>
                </a:bodyPr>
                <a:lstStyle/>
                <a:p>
                  <a:pPr>
                    <a:defRPr sz="1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15:layout>
                    <c:manualLayout>
                      <c:w val="0.15154245899170929"/>
                      <c:h val="0.18904347757522236"/>
                    </c:manualLayout>
                  </c15:layout>
                  <c15:showDataLabelsRange val="0"/>
                </c:ext>
                <c:ext xmlns:c16="http://schemas.microsoft.com/office/drawing/2014/chart" uri="{C3380CC4-5D6E-409C-BE32-E72D297353CC}">
                  <c16:uniqueId val="{00000003-A9C2-4A82-A89A-467A03DD2416}"/>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Q1 2024</c:v>
                </c:pt>
                <c:pt idx="1">
                  <c:v>Q1 2025</c:v>
                </c:pt>
              </c:strCache>
            </c:strRef>
          </c:cat>
          <c:val>
            <c:numRef>
              <c:f>Sheet1!$B$2:$B$3</c:f>
              <c:numCache>
                <c:formatCode>#,##0</c:formatCode>
                <c:ptCount val="2"/>
                <c:pt idx="0">
                  <c:v>-306051</c:v>
                </c:pt>
                <c:pt idx="1">
                  <c:v>-27034</c:v>
                </c:pt>
              </c:numCache>
            </c:numRef>
          </c:val>
          <c:extLst>
            <c:ext xmlns:c16="http://schemas.microsoft.com/office/drawing/2014/chart" uri="{C3380CC4-5D6E-409C-BE32-E72D297353CC}">
              <c16:uniqueId val="{00000004-A9C2-4A82-A89A-467A03DD2416}"/>
            </c:ext>
          </c:extLst>
        </c:ser>
        <c:dLbls>
          <c:showLegendKey val="0"/>
          <c:showVal val="0"/>
          <c:showCatName val="0"/>
          <c:showSerName val="0"/>
          <c:showPercent val="0"/>
          <c:showBubbleSize val="0"/>
        </c:dLbls>
        <c:gapWidth val="219"/>
        <c:overlap val="-27"/>
        <c:axId val="1321675920"/>
        <c:axId val="1998993167"/>
      </c:barChart>
      <c:catAx>
        <c:axId val="1321675920"/>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b" anchorCtr="0"/>
          <a:lstStyle/>
          <a:p>
            <a:pPr>
              <a:defRPr sz="1000" b="1" i="0" u="none" strike="noStrike" kern="1200" baseline="0">
                <a:solidFill>
                  <a:schemeClr val="tx1">
                    <a:lumMod val="65000"/>
                    <a:lumOff val="35000"/>
                  </a:schemeClr>
                </a:solidFill>
                <a:latin typeface="+mn-lt"/>
                <a:ea typeface="+mn-ea"/>
                <a:cs typeface="+mn-cs"/>
              </a:defRPr>
            </a:pPr>
            <a:endParaRPr lang="en-US"/>
          </a:p>
        </c:txPr>
        <c:crossAx val="1998993167"/>
        <c:crosses val="autoZero"/>
        <c:auto val="1"/>
        <c:lblAlgn val="ctr"/>
        <c:lblOffset val="100"/>
        <c:noMultiLvlLbl val="0"/>
      </c:catAx>
      <c:valAx>
        <c:axId val="1998993167"/>
        <c:scaling>
          <c:orientation val="minMax"/>
          <c:max val="50000"/>
        </c:scaling>
        <c:delete val="1"/>
        <c:axPos val="l"/>
        <c:numFmt formatCode="#,##0" sourceLinked="1"/>
        <c:majorTickMark val="out"/>
        <c:minorTickMark val="none"/>
        <c:tickLblPos val="nextTo"/>
        <c:crossAx val="132167592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29174071308743E-2"/>
          <c:y val="4.6104696771286265E-2"/>
          <c:w val="0.93416498151954008"/>
          <c:h val="0.82229516804008529"/>
        </c:manualLayout>
      </c:layout>
      <c:barChart>
        <c:barDir val="col"/>
        <c:grouping val="clustered"/>
        <c:varyColors val="0"/>
        <c:ser>
          <c:idx val="0"/>
          <c:order val="0"/>
          <c:tx>
            <c:strRef>
              <c:f>Sheet1!$B$1</c:f>
              <c:strCache>
                <c:ptCount val="1"/>
                <c:pt idx="0">
                  <c:v>Operating income </c:v>
                </c:pt>
              </c:strCache>
            </c:strRef>
          </c:tx>
          <c:spPr>
            <a:solidFill>
              <a:schemeClr val="accent1"/>
            </a:solidFill>
            <a:ln>
              <a:noFill/>
            </a:ln>
            <a:effectLst/>
          </c:spPr>
          <c:invertIfNegative val="0"/>
          <c:dPt>
            <c:idx val="0"/>
            <c:invertIfNegative val="0"/>
            <c:bubble3D val="0"/>
            <c:spPr>
              <a:solidFill>
                <a:srgbClr val="002060"/>
              </a:solidFill>
              <a:ln>
                <a:noFill/>
              </a:ln>
              <a:effectLst/>
            </c:spPr>
            <c:extLst>
              <c:ext xmlns:c16="http://schemas.microsoft.com/office/drawing/2014/chart" uri="{C3380CC4-5D6E-409C-BE32-E72D297353CC}">
                <c16:uniqueId val="{00000001-E540-42E7-8A97-360E3823FBE2}"/>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3-E540-42E7-8A97-360E3823FBE2}"/>
              </c:ext>
            </c:extLst>
          </c:dPt>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Q1 2024 </c:v>
                </c:pt>
                <c:pt idx="1">
                  <c:v>Q1 2025 </c:v>
                </c:pt>
              </c:strCache>
            </c:strRef>
          </c:cat>
          <c:val>
            <c:numRef>
              <c:f>Sheet1!$B$2:$B$3</c:f>
              <c:numCache>
                <c:formatCode>#,##0</c:formatCode>
                <c:ptCount val="2"/>
                <c:pt idx="0">
                  <c:v>1796</c:v>
                </c:pt>
                <c:pt idx="1">
                  <c:v>1871</c:v>
                </c:pt>
              </c:numCache>
            </c:numRef>
          </c:val>
          <c:extLst>
            <c:ext xmlns:c16="http://schemas.microsoft.com/office/drawing/2014/chart" uri="{C3380CC4-5D6E-409C-BE32-E72D297353CC}">
              <c16:uniqueId val="{00000004-E540-42E7-8A97-360E3823FBE2}"/>
            </c:ext>
          </c:extLst>
        </c:ser>
        <c:dLbls>
          <c:showLegendKey val="0"/>
          <c:showVal val="0"/>
          <c:showCatName val="0"/>
          <c:showSerName val="0"/>
          <c:showPercent val="0"/>
          <c:showBubbleSize val="0"/>
        </c:dLbls>
        <c:gapWidth val="219"/>
        <c:overlap val="-27"/>
        <c:axId val="1321675920"/>
        <c:axId val="1998993167"/>
      </c:barChart>
      <c:catAx>
        <c:axId val="1321675920"/>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US"/>
          </a:p>
        </c:txPr>
        <c:crossAx val="1998993167"/>
        <c:crosses val="autoZero"/>
        <c:auto val="1"/>
        <c:lblAlgn val="ctr"/>
        <c:lblOffset val="100"/>
        <c:noMultiLvlLbl val="0"/>
      </c:catAx>
      <c:valAx>
        <c:axId val="1998993167"/>
        <c:scaling>
          <c:orientation val="minMax"/>
        </c:scaling>
        <c:delete val="1"/>
        <c:axPos val="l"/>
        <c:numFmt formatCode="#,##0" sourceLinked="1"/>
        <c:majorTickMark val="none"/>
        <c:minorTickMark val="none"/>
        <c:tickLblPos val="nextTo"/>
        <c:crossAx val="132167592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809577092039521E-2"/>
          <c:y val="1.3289414254958727E-2"/>
          <c:w val="0.93416498151954008"/>
          <c:h val="0.83542128104661628"/>
        </c:manualLayout>
      </c:layout>
      <c:barChart>
        <c:barDir val="col"/>
        <c:grouping val="clustered"/>
        <c:varyColors val="0"/>
        <c:ser>
          <c:idx val="0"/>
          <c:order val="0"/>
          <c:tx>
            <c:strRef>
              <c:f>Sheet1!$B$1</c:f>
              <c:strCache>
                <c:ptCount val="1"/>
                <c:pt idx="0">
                  <c:v>Underlying net investment value </c:v>
                </c:pt>
              </c:strCache>
            </c:strRef>
          </c:tx>
          <c:spPr>
            <a:solidFill>
              <a:schemeClr val="accent1"/>
            </a:solidFill>
            <a:ln>
              <a:noFill/>
            </a:ln>
            <a:effectLst/>
          </c:spPr>
          <c:invertIfNegative val="0"/>
          <c:dPt>
            <c:idx val="0"/>
            <c:invertIfNegative val="0"/>
            <c:bubble3D val="0"/>
            <c:spPr>
              <a:solidFill>
                <a:schemeClr val="bg2">
                  <a:lumMod val="90000"/>
                </a:schemeClr>
              </a:solidFill>
              <a:ln>
                <a:noFill/>
              </a:ln>
              <a:effectLst/>
            </c:spPr>
            <c:extLst>
              <c:ext xmlns:c16="http://schemas.microsoft.com/office/drawing/2014/chart" uri="{C3380CC4-5D6E-409C-BE32-E72D297353CC}">
                <c16:uniqueId val="{00000001-948D-40A3-AD9B-837E586198FC}"/>
              </c:ext>
            </c:extLst>
          </c:dPt>
          <c:dPt>
            <c:idx val="1"/>
            <c:invertIfNegative val="0"/>
            <c:bubble3D val="0"/>
            <c:spPr>
              <a:solidFill>
                <a:srgbClr val="D0CECE"/>
              </a:solidFill>
              <a:ln>
                <a:noFill/>
              </a:ln>
              <a:effectLst/>
            </c:spPr>
            <c:extLst>
              <c:ext xmlns:c16="http://schemas.microsoft.com/office/drawing/2014/chart" uri="{C3380CC4-5D6E-409C-BE32-E72D297353CC}">
                <c16:uniqueId val="{00000003-948D-40A3-AD9B-837E586198FC}"/>
              </c:ext>
            </c:extLst>
          </c:dPt>
          <c:dPt>
            <c:idx val="2"/>
            <c:invertIfNegative val="0"/>
            <c:bubble3D val="0"/>
            <c:spPr>
              <a:solidFill>
                <a:schemeClr val="bg2">
                  <a:lumMod val="90000"/>
                </a:schemeClr>
              </a:solidFill>
              <a:ln>
                <a:noFill/>
              </a:ln>
              <a:effectLst/>
            </c:spPr>
            <c:extLst>
              <c:ext xmlns:c16="http://schemas.microsoft.com/office/drawing/2014/chart" uri="{C3380CC4-5D6E-409C-BE32-E72D297353CC}">
                <c16:uniqueId val="{00000004-045F-4A23-8C4D-12A5FBF499A2}"/>
              </c:ext>
            </c:extLst>
          </c:dPt>
          <c:dPt>
            <c:idx val="3"/>
            <c:invertIfNegative val="0"/>
            <c:bubble3D val="0"/>
            <c:spPr>
              <a:solidFill>
                <a:schemeClr val="bg2">
                  <a:lumMod val="90000"/>
                </a:schemeClr>
              </a:solidFill>
              <a:ln>
                <a:noFill/>
              </a:ln>
              <a:effectLst/>
            </c:spPr>
            <c:extLst>
              <c:ext xmlns:c16="http://schemas.microsoft.com/office/drawing/2014/chart" uri="{C3380CC4-5D6E-409C-BE32-E72D297353CC}">
                <c16:uniqueId val="{00000006-46F7-4648-AF74-B445B260D13F}"/>
              </c:ext>
            </c:extLst>
          </c:dPt>
          <c:dLbls>
            <c:dLbl>
              <c:idx val="0"/>
              <c:spPr>
                <a:noFill/>
                <a:ln>
                  <a:noFill/>
                </a:ln>
                <a:effectLst/>
              </c:spPr>
              <c:txPr>
                <a:bodyPr rot="0" spcFirstLastPara="1" vertOverflow="ellipsis" vert="horz" wrap="square" lIns="38100" tIns="19050" rIns="38100" bIns="19050" anchor="ctr" anchorCtr="0">
                  <a:spAutoFit/>
                </a:bodyPr>
                <a:lstStyle/>
                <a:p>
                  <a:pPr algn="ctr" rtl="0">
                    <a:defRPr lang="en-US" sz="1000" b="1" i="0" u="none" strike="noStrike" kern="1200" baseline="0">
                      <a:solidFill>
                        <a:prstClr val="black">
                          <a:lumMod val="75000"/>
                          <a:lumOff val="25000"/>
                        </a:prst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1-948D-40A3-AD9B-837E586198FC}"/>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Sheet1!$A$3:$A$7</c:f>
              <c:strCache>
                <c:ptCount val="5"/>
                <c:pt idx="0">
                  <c:v>Q1 2024 </c:v>
                </c:pt>
                <c:pt idx="1">
                  <c:v>Q2 2024</c:v>
                </c:pt>
                <c:pt idx="2">
                  <c:v>Q3 2024</c:v>
                </c:pt>
                <c:pt idx="3">
                  <c:v>Q4 2024</c:v>
                </c:pt>
                <c:pt idx="4">
                  <c:v>Q1 2025</c:v>
                </c:pt>
              </c:strCache>
            </c:strRef>
          </c:cat>
          <c:val>
            <c:numRef>
              <c:f>Sheet1!$B$3:$B$7</c:f>
              <c:numCache>
                <c:formatCode>_-* #,##0_-;\-* #,##0_-;_-* "-"??_-;_-@_-</c:formatCode>
                <c:ptCount val="5"/>
                <c:pt idx="0">
                  <c:v>1036</c:v>
                </c:pt>
                <c:pt idx="1">
                  <c:v>1038</c:v>
                </c:pt>
                <c:pt idx="2">
                  <c:v>1044</c:v>
                </c:pt>
                <c:pt idx="3">
                  <c:v>659</c:v>
                </c:pt>
                <c:pt idx="4">
                  <c:v>648</c:v>
                </c:pt>
              </c:numCache>
            </c:numRef>
          </c:val>
          <c:extLst>
            <c:ext xmlns:c16="http://schemas.microsoft.com/office/drawing/2014/chart" uri="{C3380CC4-5D6E-409C-BE32-E72D297353CC}">
              <c16:uniqueId val="{00000004-948D-40A3-AD9B-837E586198FC}"/>
            </c:ext>
          </c:extLst>
        </c:ser>
        <c:dLbls>
          <c:showLegendKey val="0"/>
          <c:showVal val="0"/>
          <c:showCatName val="0"/>
          <c:showSerName val="0"/>
          <c:showPercent val="0"/>
          <c:showBubbleSize val="0"/>
        </c:dLbls>
        <c:gapWidth val="219"/>
        <c:overlap val="-27"/>
        <c:axId val="1321675920"/>
        <c:axId val="1998993167"/>
      </c:barChart>
      <c:catAx>
        <c:axId val="1321675920"/>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US"/>
          </a:p>
        </c:txPr>
        <c:crossAx val="1998993167"/>
        <c:crosses val="autoZero"/>
        <c:auto val="1"/>
        <c:lblAlgn val="ctr"/>
        <c:lblOffset val="100"/>
        <c:noMultiLvlLbl val="0"/>
      </c:catAx>
      <c:valAx>
        <c:axId val="1998993167"/>
        <c:scaling>
          <c:orientation val="minMax"/>
        </c:scaling>
        <c:delete val="1"/>
        <c:axPos val="l"/>
        <c:numFmt formatCode="_-* #,##0_-;\-* #,##0_-;_-* &quot;-&quot;??_-;_-@_-" sourceLinked="1"/>
        <c:majorTickMark val="none"/>
        <c:minorTickMark val="none"/>
        <c:tickLblPos val="nextTo"/>
        <c:crossAx val="132167592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5723283951783155E-2"/>
          <c:y val="8.2094455652729992E-2"/>
          <c:w val="0.90972964724439953"/>
          <c:h val="0.67989759017917606"/>
        </c:manualLayout>
      </c:layout>
      <c:barChart>
        <c:barDir val="col"/>
        <c:grouping val="stacked"/>
        <c:varyColors val="0"/>
        <c:ser>
          <c:idx val="0"/>
          <c:order val="0"/>
          <c:tx>
            <c:strRef>
              <c:f>Sheet1!$B$1</c:f>
              <c:strCache>
                <c:ptCount val="1"/>
                <c:pt idx="0">
                  <c:v>Series 1</c:v>
                </c:pt>
              </c:strCache>
            </c:strRef>
          </c:tx>
          <c:spPr>
            <a:solidFill>
              <a:schemeClr val="accent1"/>
            </a:solidFill>
            <a:ln>
              <a:noFill/>
            </a:ln>
            <a:effectLst/>
          </c:spPr>
          <c:invertIfNegative val="0"/>
          <c:dPt>
            <c:idx val="1"/>
            <c:invertIfNegative val="0"/>
            <c:bubble3D val="0"/>
            <c:spPr>
              <a:noFill/>
              <a:ln>
                <a:noFill/>
              </a:ln>
              <a:effectLst/>
            </c:spPr>
            <c:extLst>
              <c:ext xmlns:c16="http://schemas.microsoft.com/office/drawing/2014/chart" uri="{C3380CC4-5D6E-409C-BE32-E72D297353CC}">
                <c16:uniqueId val="{00000004-49AC-45C6-ADC9-4BF58C547646}"/>
              </c:ext>
            </c:extLst>
          </c:dPt>
          <c:dPt>
            <c:idx val="3"/>
            <c:invertIfNegative val="0"/>
            <c:bubble3D val="0"/>
            <c:spPr>
              <a:solidFill>
                <a:schemeClr val="bg1"/>
              </a:solidFill>
              <a:ln>
                <a:noFill/>
              </a:ln>
              <a:effectLst/>
            </c:spPr>
            <c:extLst>
              <c:ext xmlns:c16="http://schemas.microsoft.com/office/drawing/2014/chart" uri="{C3380CC4-5D6E-409C-BE32-E72D297353CC}">
                <c16:uniqueId val="{00000000-247D-4640-9ED3-12B80815F1E6}"/>
              </c:ext>
            </c:extLst>
          </c:dPt>
          <c:dPt>
            <c:idx val="5"/>
            <c:invertIfNegative val="0"/>
            <c:bubble3D val="0"/>
            <c:spPr>
              <a:solidFill>
                <a:srgbClr val="FFFFFF"/>
              </a:solidFill>
              <a:ln>
                <a:noFill/>
              </a:ln>
              <a:effectLst/>
            </c:spPr>
            <c:extLst>
              <c:ext xmlns:c16="http://schemas.microsoft.com/office/drawing/2014/chart" uri="{C3380CC4-5D6E-409C-BE32-E72D297353CC}">
                <c16:uniqueId val="{00000009-C0BB-4DEC-9E24-2740D2B84C6B}"/>
              </c:ext>
            </c:extLst>
          </c:dPt>
          <c:dPt>
            <c:idx val="7"/>
            <c:invertIfNegative val="0"/>
            <c:bubble3D val="0"/>
            <c:spPr>
              <a:solidFill>
                <a:schemeClr val="bg1"/>
              </a:solidFill>
              <a:ln>
                <a:noFill/>
              </a:ln>
              <a:effectLst/>
            </c:spPr>
            <c:extLst>
              <c:ext xmlns:c16="http://schemas.microsoft.com/office/drawing/2014/chart" uri="{C3380CC4-5D6E-409C-BE32-E72D297353CC}">
                <c16:uniqueId val="{0000000C-9F03-48C2-9255-2CADDB1995AF}"/>
              </c:ext>
            </c:extLst>
          </c:dPt>
          <c:dPt>
            <c:idx val="9"/>
            <c:invertIfNegative val="0"/>
            <c:bubble3D val="0"/>
            <c:spPr>
              <a:solidFill>
                <a:schemeClr val="bg1"/>
              </a:solidFill>
              <a:ln>
                <a:noFill/>
              </a:ln>
              <a:effectLst/>
            </c:spPr>
            <c:extLst>
              <c:ext xmlns:c16="http://schemas.microsoft.com/office/drawing/2014/chart" uri="{C3380CC4-5D6E-409C-BE32-E72D297353CC}">
                <c16:uniqueId val="{00000011-C617-4938-B8DC-5237C6743528}"/>
              </c:ext>
            </c:extLst>
          </c:dPt>
          <c:dLbls>
            <c:dLbl>
              <c:idx val="0"/>
              <c:layout>
                <c:manualLayout>
                  <c:x val="-1.6163409782019237E-3"/>
                  <c:y val="-0.33717843312525891"/>
                </c:manualLayout>
              </c:layout>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49AC-45C6-ADC9-4BF58C547646}"/>
                </c:ext>
              </c:extLst>
            </c:dLbl>
            <c:dLbl>
              <c:idx val="1"/>
              <c:delete val="1"/>
              <c:extLst>
                <c:ext xmlns:c15="http://schemas.microsoft.com/office/drawing/2012/chart" uri="{CE6537A1-D6FC-4f65-9D91-7224C49458BB}"/>
                <c:ext xmlns:c16="http://schemas.microsoft.com/office/drawing/2014/chart" uri="{C3380CC4-5D6E-409C-BE32-E72D297353CC}">
                  <c16:uniqueId val="{00000004-49AC-45C6-ADC9-4BF58C547646}"/>
                </c:ext>
              </c:extLst>
            </c:dLbl>
            <c:dLbl>
              <c:idx val="2"/>
              <c:layout>
                <c:manualLayout>
                  <c:x val="0"/>
                  <c:y val="-0.2950329966863236"/>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r>
                      <a:rPr lang="en-US"/>
                      <a:t>1,036</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49AC-45C6-ADC9-4BF58C547646}"/>
                </c:ext>
              </c:extLst>
            </c:dLbl>
            <c:dLbl>
              <c:idx val="3"/>
              <c:delete val="1"/>
              <c:extLst>
                <c:ext xmlns:c15="http://schemas.microsoft.com/office/drawing/2012/chart" uri="{CE6537A1-D6FC-4f65-9D91-7224C49458BB}"/>
                <c:ext xmlns:c16="http://schemas.microsoft.com/office/drawing/2014/chart" uri="{C3380CC4-5D6E-409C-BE32-E72D297353CC}">
                  <c16:uniqueId val="{00000000-247D-4640-9ED3-12B80815F1E6}"/>
                </c:ext>
              </c:extLst>
            </c:dLbl>
            <c:dLbl>
              <c:idx val="4"/>
              <c:layout>
                <c:manualLayout>
                  <c:x val="-1.185303024626391E-16"/>
                  <c:y val="-0.27365042675116646"/>
                </c:manualLayout>
              </c:layout>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47D-4640-9ED3-12B80815F1E6}"/>
                </c:ext>
              </c:extLst>
            </c:dLbl>
            <c:dLbl>
              <c:idx val="5"/>
              <c:delete val="1"/>
              <c:extLst>
                <c:ext xmlns:c15="http://schemas.microsoft.com/office/drawing/2012/chart" uri="{CE6537A1-D6FC-4f65-9D91-7224C49458BB}"/>
                <c:ext xmlns:c16="http://schemas.microsoft.com/office/drawing/2014/chart" uri="{C3380CC4-5D6E-409C-BE32-E72D297353CC}">
                  <c16:uniqueId val="{00000009-C0BB-4DEC-9E24-2740D2B84C6B}"/>
                </c:ext>
              </c:extLst>
            </c:dLbl>
            <c:dLbl>
              <c:idx val="6"/>
              <c:layout>
                <c:manualLayout>
                  <c:x val="-1.6163409782019237E-3"/>
                  <c:y val="-0.26543739519858711"/>
                </c:manualLayout>
              </c:layout>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C0BB-4DEC-9E24-2740D2B84C6B}"/>
                </c:ext>
              </c:extLst>
            </c:dLbl>
            <c:dLbl>
              <c:idx val="7"/>
              <c:delete val="1"/>
              <c:extLst>
                <c:ext xmlns:c15="http://schemas.microsoft.com/office/drawing/2012/chart" uri="{CE6537A1-D6FC-4f65-9D91-7224C49458BB}"/>
                <c:ext xmlns:c16="http://schemas.microsoft.com/office/drawing/2014/chart" uri="{C3380CC4-5D6E-409C-BE32-E72D297353CC}">
                  <c16:uniqueId val="{0000000C-9F03-48C2-9255-2CADDB1995AF}"/>
                </c:ext>
              </c:extLst>
            </c:dLbl>
            <c:dLbl>
              <c:idx val="8"/>
              <c:layout>
                <c:manualLayout>
                  <c:x val="3.2326819564038474E-3"/>
                  <c:y val="-0.19312484054496548"/>
                </c:manualLayout>
              </c:layout>
              <c:spPr>
                <a:noFill/>
                <a:ln>
                  <a:noFill/>
                </a:ln>
                <a:effectLst/>
              </c:spPr>
              <c:txPr>
                <a:bodyPr rot="0" spcFirstLastPara="1" vertOverflow="ellipsis" vert="horz" wrap="square" lIns="38100" tIns="19050" rIns="38100" bIns="19050" anchor="ctr" anchorCtr="0">
                  <a:spAutoFit/>
                </a:bodyPr>
                <a:lstStyle/>
                <a:p>
                  <a:pPr algn="ctr" rtl="0">
                    <a:defRPr lang="en-US" sz="1197" b="1" i="0" u="none" strike="noStrike" kern="1200" baseline="0">
                      <a:solidFill>
                        <a:prstClr val="black">
                          <a:lumMod val="75000"/>
                          <a:lumOff val="25000"/>
                        </a:prstClr>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9F03-48C2-9255-2CADDB1995AF}"/>
                </c:ext>
              </c:extLst>
            </c:dLbl>
            <c:dLbl>
              <c:idx val="9"/>
              <c:delete val="1"/>
              <c:extLst>
                <c:ext xmlns:c15="http://schemas.microsoft.com/office/drawing/2012/chart" uri="{CE6537A1-D6FC-4f65-9D91-7224C49458BB}"/>
                <c:ext xmlns:c16="http://schemas.microsoft.com/office/drawing/2014/chart" uri="{C3380CC4-5D6E-409C-BE32-E72D297353CC}">
                  <c16:uniqueId val="{00000011-C617-4938-B8DC-5237C6743528}"/>
                </c:ext>
              </c:extLst>
            </c:dLbl>
            <c:dLbl>
              <c:idx val="10"/>
              <c:layout>
                <c:manualLayout>
                  <c:x val="3.2326819564037291E-3"/>
                  <c:y val="-0.20501985927241068"/>
                </c:manualLayout>
              </c:layout>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C617-4938-B8DC-5237C6743528}"/>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FY 2023 </c:v>
                </c:pt>
                <c:pt idx="1">
                  <c:v>Net Reduction </c:v>
                </c:pt>
                <c:pt idx="2">
                  <c:v>Q1 2024 </c:v>
                </c:pt>
                <c:pt idx="3">
                  <c:v>Net Increase</c:v>
                </c:pt>
                <c:pt idx="4">
                  <c:v>Q2 2024</c:v>
                </c:pt>
                <c:pt idx="5">
                  <c:v>Net Increase</c:v>
                </c:pt>
                <c:pt idx="6">
                  <c:v>Q3 2024</c:v>
                </c:pt>
                <c:pt idx="7">
                  <c:v>Net Reduction </c:v>
                </c:pt>
                <c:pt idx="8">
                  <c:v>Q4 2024 </c:v>
                </c:pt>
                <c:pt idx="9">
                  <c:v>Net Reduction </c:v>
                </c:pt>
                <c:pt idx="10">
                  <c:v>Q1 2025</c:v>
                </c:pt>
              </c:strCache>
            </c:strRef>
          </c:cat>
          <c:val>
            <c:numRef>
              <c:f>Sheet1!$B$2:$B$12</c:f>
              <c:numCache>
                <c:formatCode>#,##0</c:formatCode>
                <c:ptCount val="11"/>
                <c:pt idx="0">
                  <c:v>1337</c:v>
                </c:pt>
                <c:pt idx="1">
                  <c:v>1036</c:v>
                </c:pt>
                <c:pt idx="2" formatCode="General">
                  <c:v>1036</c:v>
                </c:pt>
                <c:pt idx="3">
                  <c:v>1036</c:v>
                </c:pt>
                <c:pt idx="4">
                  <c:v>1038</c:v>
                </c:pt>
                <c:pt idx="5" formatCode="General">
                  <c:v>1038</c:v>
                </c:pt>
                <c:pt idx="6">
                  <c:v>1044</c:v>
                </c:pt>
                <c:pt idx="7">
                  <c:v>659</c:v>
                </c:pt>
                <c:pt idx="8" formatCode="General">
                  <c:v>659</c:v>
                </c:pt>
                <c:pt idx="9" formatCode="General">
                  <c:v>648</c:v>
                </c:pt>
                <c:pt idx="10" formatCode="General">
                  <c:v>648</c:v>
                </c:pt>
              </c:numCache>
            </c:numRef>
          </c:val>
          <c:extLst>
            <c:ext xmlns:c16="http://schemas.microsoft.com/office/drawing/2014/chart" uri="{C3380CC4-5D6E-409C-BE32-E72D297353CC}">
              <c16:uniqueId val="{00000000-49AC-45C6-ADC9-4BF58C547646}"/>
            </c:ext>
          </c:extLst>
        </c:ser>
        <c:ser>
          <c:idx val="1"/>
          <c:order val="1"/>
          <c:tx>
            <c:strRef>
              <c:f>Sheet1!$C$1</c:f>
              <c:strCache>
                <c:ptCount val="1"/>
                <c:pt idx="0">
                  <c:v>Series 2</c:v>
                </c:pt>
              </c:strCache>
            </c:strRef>
          </c:tx>
          <c:spPr>
            <a:solidFill>
              <a:srgbClr val="ED5C2F"/>
            </a:solidFill>
            <a:ln>
              <a:noFill/>
            </a:ln>
            <a:effectLst/>
          </c:spPr>
          <c:invertIfNegative val="0"/>
          <c:dPt>
            <c:idx val="1"/>
            <c:invertIfNegative val="0"/>
            <c:bubble3D val="0"/>
            <c:spPr>
              <a:solidFill>
                <a:srgbClr val="C00000"/>
              </a:solidFill>
              <a:ln>
                <a:noFill/>
              </a:ln>
              <a:effectLst/>
            </c:spPr>
            <c:extLst>
              <c:ext xmlns:c16="http://schemas.microsoft.com/office/drawing/2014/chart" uri="{C3380CC4-5D6E-409C-BE32-E72D297353CC}">
                <c16:uniqueId val="{00000007-49AC-45C6-ADC9-4BF58C547646}"/>
              </c:ext>
            </c:extLst>
          </c:dPt>
          <c:dPt>
            <c:idx val="3"/>
            <c:invertIfNegative val="0"/>
            <c:bubble3D val="0"/>
            <c:spPr>
              <a:solidFill>
                <a:schemeClr val="accent6"/>
              </a:solidFill>
              <a:ln>
                <a:noFill/>
              </a:ln>
              <a:effectLst/>
            </c:spPr>
            <c:extLst>
              <c:ext xmlns:c16="http://schemas.microsoft.com/office/drawing/2014/chart" uri="{C3380CC4-5D6E-409C-BE32-E72D297353CC}">
                <c16:uniqueId val="{00000002-247D-4640-9ED3-12B80815F1E6}"/>
              </c:ext>
            </c:extLst>
          </c:dPt>
          <c:dPt>
            <c:idx val="5"/>
            <c:invertIfNegative val="0"/>
            <c:bubble3D val="0"/>
            <c:spPr>
              <a:solidFill>
                <a:schemeClr val="accent6"/>
              </a:solidFill>
              <a:ln>
                <a:noFill/>
              </a:ln>
              <a:effectLst/>
            </c:spPr>
            <c:extLst>
              <c:ext xmlns:c16="http://schemas.microsoft.com/office/drawing/2014/chart" uri="{C3380CC4-5D6E-409C-BE32-E72D297353CC}">
                <c16:uniqueId val="{00000008-C0BB-4DEC-9E24-2740D2B84C6B}"/>
              </c:ext>
            </c:extLst>
          </c:dPt>
          <c:dPt>
            <c:idx val="7"/>
            <c:invertIfNegative val="0"/>
            <c:bubble3D val="0"/>
            <c:spPr>
              <a:solidFill>
                <a:srgbClr val="C00000"/>
              </a:solidFill>
              <a:ln>
                <a:noFill/>
              </a:ln>
              <a:effectLst/>
            </c:spPr>
            <c:extLst>
              <c:ext xmlns:c16="http://schemas.microsoft.com/office/drawing/2014/chart" uri="{C3380CC4-5D6E-409C-BE32-E72D297353CC}">
                <c16:uniqueId val="{0000000E-9F03-48C2-9255-2CADDB1995AF}"/>
              </c:ext>
            </c:extLst>
          </c:dPt>
          <c:dLbls>
            <c:dLbl>
              <c:idx val="1"/>
              <c:layout>
                <c:manualLayout>
                  <c:x val="0"/>
                  <c:y val="0.1233430217247329"/>
                </c:manualLayout>
              </c:layout>
              <c:tx>
                <c:rich>
                  <a:bodyPr/>
                  <a:lstStyle/>
                  <a:p>
                    <a:r>
                      <a:rPr lang="en-US" b="1">
                        <a:solidFill>
                          <a:schemeClr val="accent2"/>
                        </a:solidFill>
                      </a:rPr>
                      <a:t>(301)</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49AC-45C6-ADC9-4BF58C547646}"/>
                </c:ext>
              </c:extLst>
            </c:dLbl>
            <c:dLbl>
              <c:idx val="3"/>
              <c:layout>
                <c:manualLayout>
                  <c:x val="0"/>
                  <c:y val="-4.269566136625373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47D-4640-9ED3-12B80815F1E6}"/>
                </c:ext>
              </c:extLst>
            </c:dLbl>
            <c:dLbl>
              <c:idx val="5"/>
              <c:layout>
                <c:manualLayout>
                  <c:x val="-1.185303024626391E-16"/>
                  <c:y val="-7.590339798445100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C0BB-4DEC-9E24-2740D2B84C6B}"/>
                </c:ext>
              </c:extLst>
            </c:dLbl>
            <c:dLbl>
              <c:idx val="7"/>
              <c:layout>
                <c:manualLayout>
                  <c:x val="0"/>
                  <c:y val="0.12808698409876099"/>
                </c:manualLayout>
              </c:layout>
              <c:tx>
                <c:rich>
                  <a:bodyPr/>
                  <a:lstStyle/>
                  <a:p>
                    <a:r>
                      <a:rPr lang="en-US"/>
                      <a:t>(385)</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E-9F03-48C2-9255-2CADDB1995AF}"/>
                </c:ext>
              </c:extLst>
            </c:dLbl>
            <c:dLbl>
              <c:idx val="9"/>
              <c:layout>
                <c:manualLayout>
                  <c:x val="3.2326819564038474E-3"/>
                  <c:y val="5.2183586114310072E-2"/>
                </c:manualLayout>
              </c:layout>
              <c:tx>
                <c:rich>
                  <a:bodyPr/>
                  <a:lstStyle/>
                  <a:p>
                    <a:r>
                      <a:rPr lang="en-US" dirty="0"/>
                      <a:t>(11)</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2-C617-4938-B8DC-5237C6743528}"/>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accent2"/>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FY 2023 </c:v>
                </c:pt>
                <c:pt idx="1">
                  <c:v>Net Reduction </c:v>
                </c:pt>
                <c:pt idx="2">
                  <c:v>Q1 2024 </c:v>
                </c:pt>
                <c:pt idx="3">
                  <c:v>Net Increase</c:v>
                </c:pt>
                <c:pt idx="4">
                  <c:v>Q2 2024</c:v>
                </c:pt>
                <c:pt idx="5">
                  <c:v>Net Increase</c:v>
                </c:pt>
                <c:pt idx="6">
                  <c:v>Q3 2024</c:v>
                </c:pt>
                <c:pt idx="7">
                  <c:v>Net Reduction </c:v>
                </c:pt>
                <c:pt idx="8">
                  <c:v>Q4 2024 </c:v>
                </c:pt>
                <c:pt idx="9">
                  <c:v>Net Reduction </c:v>
                </c:pt>
                <c:pt idx="10">
                  <c:v>Q1 2025</c:v>
                </c:pt>
              </c:strCache>
            </c:strRef>
          </c:cat>
          <c:val>
            <c:numRef>
              <c:f>Sheet1!$C$2:$C$12</c:f>
              <c:numCache>
                <c:formatCode>General</c:formatCode>
                <c:ptCount val="11"/>
                <c:pt idx="1">
                  <c:v>301</c:v>
                </c:pt>
                <c:pt idx="3">
                  <c:v>2</c:v>
                </c:pt>
                <c:pt idx="5">
                  <c:v>6</c:v>
                </c:pt>
                <c:pt idx="7">
                  <c:v>385</c:v>
                </c:pt>
                <c:pt idx="9">
                  <c:v>11</c:v>
                </c:pt>
              </c:numCache>
            </c:numRef>
          </c:val>
          <c:extLst>
            <c:ext xmlns:c16="http://schemas.microsoft.com/office/drawing/2014/chart" uri="{C3380CC4-5D6E-409C-BE32-E72D297353CC}">
              <c16:uniqueId val="{00000003-49AC-45C6-ADC9-4BF58C547646}"/>
            </c:ext>
          </c:extLst>
        </c:ser>
        <c:dLbls>
          <c:showLegendKey val="0"/>
          <c:showVal val="0"/>
          <c:showCatName val="0"/>
          <c:showSerName val="0"/>
          <c:showPercent val="0"/>
          <c:showBubbleSize val="0"/>
        </c:dLbls>
        <c:gapWidth val="219"/>
        <c:overlap val="100"/>
        <c:axId val="1326616063"/>
        <c:axId val="1326621823"/>
      </c:barChart>
      <c:catAx>
        <c:axId val="132661606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n-US"/>
          </a:p>
        </c:txPr>
        <c:crossAx val="1326621823"/>
        <c:crosses val="autoZero"/>
        <c:auto val="1"/>
        <c:lblAlgn val="ctr"/>
        <c:lblOffset val="100"/>
        <c:noMultiLvlLbl val="0"/>
      </c:catAx>
      <c:valAx>
        <c:axId val="1326621823"/>
        <c:scaling>
          <c:orientation val="minMax"/>
        </c:scaling>
        <c:delete val="1"/>
        <c:axPos val="l"/>
        <c:numFmt formatCode="#,##0" sourceLinked="1"/>
        <c:majorTickMark val="none"/>
        <c:minorTickMark val="none"/>
        <c:tickLblPos val="nextTo"/>
        <c:crossAx val="132661606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528" cy="466514"/>
          </a:xfrm>
          <a:prstGeom prst="rect">
            <a:avLst/>
          </a:prstGeom>
        </p:spPr>
        <p:txBody>
          <a:bodyPr vert="horz" lIns="93196" tIns="46598" rIns="93196" bIns="46598" rtlCol="0"/>
          <a:lstStyle>
            <a:lvl1pPr algn="l">
              <a:defRPr sz="1200"/>
            </a:lvl1pPr>
          </a:lstStyle>
          <a:p>
            <a:endParaRPr lang="en-GB"/>
          </a:p>
        </p:txBody>
      </p:sp>
      <p:sp>
        <p:nvSpPr>
          <p:cNvPr id="3" name="Date Placeholder 2"/>
          <p:cNvSpPr>
            <a:spLocks noGrp="1"/>
          </p:cNvSpPr>
          <p:nvPr>
            <p:ph type="dt" idx="1"/>
          </p:nvPr>
        </p:nvSpPr>
        <p:spPr>
          <a:xfrm>
            <a:off x="3971837" y="0"/>
            <a:ext cx="3038528" cy="466514"/>
          </a:xfrm>
          <a:prstGeom prst="rect">
            <a:avLst/>
          </a:prstGeom>
        </p:spPr>
        <p:txBody>
          <a:bodyPr vert="horz" lIns="93196" tIns="46598" rIns="93196" bIns="46598" rtlCol="0"/>
          <a:lstStyle>
            <a:lvl1pPr algn="r">
              <a:defRPr sz="1200"/>
            </a:lvl1pPr>
          </a:lstStyle>
          <a:p>
            <a:fld id="{F4D9E76F-15BA-4C64-A51F-515C5F77AE1D}" type="datetimeFigureOut">
              <a:rPr lang="en-GB" smtClean="0"/>
              <a:t>15/05/2025</a:t>
            </a:fld>
            <a:endParaRPr lang="en-GB"/>
          </a:p>
        </p:txBody>
      </p:sp>
      <p:sp>
        <p:nvSpPr>
          <p:cNvPr id="4" name="Slide Image Placeholder 3"/>
          <p:cNvSpPr>
            <a:spLocks noGrp="1" noRot="1" noChangeAspect="1"/>
          </p:cNvSpPr>
          <p:nvPr>
            <p:ph type="sldImg" idx="2"/>
          </p:nvPr>
        </p:nvSpPr>
        <p:spPr>
          <a:xfrm>
            <a:off x="715963" y="1162050"/>
            <a:ext cx="5580062" cy="3138488"/>
          </a:xfrm>
          <a:prstGeom prst="rect">
            <a:avLst/>
          </a:prstGeom>
          <a:noFill/>
          <a:ln w="12700">
            <a:solidFill>
              <a:prstClr val="black"/>
            </a:solidFill>
          </a:ln>
        </p:spPr>
        <p:txBody>
          <a:bodyPr vert="horz" lIns="93196" tIns="46598" rIns="93196" bIns="46598" rtlCol="0" anchor="ctr"/>
          <a:lstStyle/>
          <a:p>
            <a:endParaRPr lang="en-GB"/>
          </a:p>
        </p:txBody>
      </p:sp>
      <p:sp>
        <p:nvSpPr>
          <p:cNvPr id="5" name="Notes Placeholder 4"/>
          <p:cNvSpPr>
            <a:spLocks noGrp="1"/>
          </p:cNvSpPr>
          <p:nvPr>
            <p:ph type="body" sz="quarter" idx="3"/>
          </p:nvPr>
        </p:nvSpPr>
        <p:spPr>
          <a:xfrm>
            <a:off x="701199" y="4474657"/>
            <a:ext cx="5609590" cy="3661083"/>
          </a:xfrm>
          <a:prstGeom prst="rect">
            <a:avLst/>
          </a:prstGeom>
        </p:spPr>
        <p:txBody>
          <a:bodyPr vert="horz" lIns="93196" tIns="46598" rIns="93196" bIns="4659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831475"/>
            <a:ext cx="3038528" cy="466513"/>
          </a:xfrm>
          <a:prstGeom prst="rect">
            <a:avLst/>
          </a:prstGeom>
        </p:spPr>
        <p:txBody>
          <a:bodyPr vert="horz" lIns="93196" tIns="46598" rIns="93196" bIns="46598" rtlCol="0" anchor="b"/>
          <a:lstStyle>
            <a:lvl1pPr algn="l">
              <a:defRPr sz="1200"/>
            </a:lvl1pPr>
          </a:lstStyle>
          <a:p>
            <a:endParaRPr lang="en-GB"/>
          </a:p>
        </p:txBody>
      </p:sp>
      <p:sp>
        <p:nvSpPr>
          <p:cNvPr id="7" name="Slide Number Placeholder 6"/>
          <p:cNvSpPr>
            <a:spLocks noGrp="1"/>
          </p:cNvSpPr>
          <p:nvPr>
            <p:ph type="sldNum" sz="quarter" idx="5"/>
          </p:nvPr>
        </p:nvSpPr>
        <p:spPr>
          <a:xfrm>
            <a:off x="3971837" y="8831475"/>
            <a:ext cx="3038528" cy="466513"/>
          </a:xfrm>
          <a:prstGeom prst="rect">
            <a:avLst/>
          </a:prstGeom>
        </p:spPr>
        <p:txBody>
          <a:bodyPr vert="horz" lIns="93196" tIns="46598" rIns="93196" bIns="46598" rtlCol="0" anchor="b"/>
          <a:lstStyle>
            <a:lvl1pPr algn="r">
              <a:defRPr sz="1200"/>
            </a:lvl1pPr>
          </a:lstStyle>
          <a:p>
            <a:fld id="{EF81EDC1-75C1-48A3-875B-9DBEA316B58B}" type="slidenum">
              <a:rPr lang="en-GB" smtClean="0"/>
              <a:t>‹#›</a:t>
            </a:fld>
            <a:endParaRPr lang="en-GB"/>
          </a:p>
        </p:txBody>
      </p:sp>
    </p:spTree>
    <p:extLst>
      <p:ext uri="{BB962C8B-B14F-4D97-AF65-F5344CB8AC3E}">
        <p14:creationId xmlns:p14="http://schemas.microsoft.com/office/powerpoint/2010/main" val="12759799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err="1"/>
              <a:t>prl</a:t>
            </a:r>
            <a:endParaRPr lang="en-AE"/>
          </a:p>
        </p:txBody>
      </p:sp>
      <p:sp>
        <p:nvSpPr>
          <p:cNvPr id="4" name="Slide Number Placeholder 3"/>
          <p:cNvSpPr>
            <a:spLocks noGrp="1"/>
          </p:cNvSpPr>
          <p:nvPr>
            <p:ph type="sldNum" sz="quarter" idx="5"/>
          </p:nvPr>
        </p:nvSpPr>
        <p:spPr/>
        <p:txBody>
          <a:bodyPr/>
          <a:lstStyle/>
          <a:p>
            <a:fld id="{EF81EDC1-75C1-48A3-875B-9DBEA316B58B}" type="slidenum">
              <a:rPr lang="en-GB" smtClean="0"/>
              <a:t>3</a:t>
            </a:fld>
            <a:endParaRPr lang="en-GB"/>
          </a:p>
        </p:txBody>
      </p:sp>
    </p:spTree>
    <p:extLst>
      <p:ext uri="{BB962C8B-B14F-4D97-AF65-F5344CB8AC3E}">
        <p14:creationId xmlns:p14="http://schemas.microsoft.com/office/powerpoint/2010/main" val="12179463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Tbc + q4</a:t>
            </a:r>
          </a:p>
        </p:txBody>
      </p:sp>
      <p:sp>
        <p:nvSpPr>
          <p:cNvPr id="4" name="Slide Number Placeholder 3"/>
          <p:cNvSpPr>
            <a:spLocks noGrp="1"/>
          </p:cNvSpPr>
          <p:nvPr>
            <p:ph type="sldNum" sz="quarter" idx="5"/>
          </p:nvPr>
        </p:nvSpPr>
        <p:spPr/>
        <p:txBody>
          <a:bodyPr/>
          <a:lstStyle/>
          <a:p>
            <a:fld id="{EF81EDC1-75C1-48A3-875B-9DBEA316B58B}" type="slidenum">
              <a:rPr lang="en-GB" smtClean="0"/>
              <a:t>14</a:t>
            </a:fld>
            <a:endParaRPr lang="en-GB"/>
          </a:p>
        </p:txBody>
      </p:sp>
    </p:spTree>
    <p:extLst>
      <p:ext uri="{BB962C8B-B14F-4D97-AF65-F5344CB8AC3E}">
        <p14:creationId xmlns:p14="http://schemas.microsoft.com/office/powerpoint/2010/main" val="9612756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q4</a:t>
            </a:r>
            <a:endParaRPr lang="en-AE"/>
          </a:p>
        </p:txBody>
      </p:sp>
      <p:sp>
        <p:nvSpPr>
          <p:cNvPr id="4" name="Slide Number Placeholder 3"/>
          <p:cNvSpPr>
            <a:spLocks noGrp="1"/>
          </p:cNvSpPr>
          <p:nvPr>
            <p:ph type="sldNum" sz="quarter" idx="5"/>
          </p:nvPr>
        </p:nvSpPr>
        <p:spPr/>
        <p:txBody>
          <a:bodyPr/>
          <a:lstStyle/>
          <a:p>
            <a:fld id="{EF81EDC1-75C1-48A3-875B-9DBEA316B58B}" type="slidenum">
              <a:rPr lang="en-GB" smtClean="0"/>
              <a:t>15</a:t>
            </a:fld>
            <a:endParaRPr lang="en-GB"/>
          </a:p>
        </p:txBody>
      </p:sp>
    </p:spTree>
    <p:extLst>
      <p:ext uri="{BB962C8B-B14F-4D97-AF65-F5344CB8AC3E}">
        <p14:creationId xmlns:p14="http://schemas.microsoft.com/office/powerpoint/2010/main" val="20373222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E"/>
          </a:p>
        </p:txBody>
      </p:sp>
      <p:sp>
        <p:nvSpPr>
          <p:cNvPr id="4" name="Slide Number Placeholder 3"/>
          <p:cNvSpPr>
            <a:spLocks noGrp="1"/>
          </p:cNvSpPr>
          <p:nvPr>
            <p:ph type="sldNum" sz="quarter" idx="5"/>
          </p:nvPr>
        </p:nvSpPr>
        <p:spPr/>
        <p:txBody>
          <a:bodyPr/>
          <a:lstStyle/>
          <a:p>
            <a:fld id="{EF81EDC1-75C1-48A3-875B-9DBEA316B58B}" type="slidenum">
              <a:rPr lang="en-GB" smtClean="0"/>
              <a:t>5</a:t>
            </a:fld>
            <a:endParaRPr lang="en-GB"/>
          </a:p>
        </p:txBody>
      </p:sp>
    </p:spTree>
    <p:extLst>
      <p:ext uri="{BB962C8B-B14F-4D97-AF65-F5344CB8AC3E}">
        <p14:creationId xmlns:p14="http://schemas.microsoft.com/office/powerpoint/2010/main" val="12389410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err="1"/>
              <a:t>Prl</a:t>
            </a:r>
            <a:r>
              <a:rPr lang="en-GB"/>
              <a:t> (not Thalassa) – private equity</a:t>
            </a:r>
          </a:p>
        </p:txBody>
      </p:sp>
      <p:sp>
        <p:nvSpPr>
          <p:cNvPr id="4" name="Slide Number Placeholder 3"/>
          <p:cNvSpPr>
            <a:spLocks noGrp="1"/>
          </p:cNvSpPr>
          <p:nvPr>
            <p:ph type="sldNum" sz="quarter" idx="5"/>
          </p:nvPr>
        </p:nvSpPr>
        <p:spPr/>
        <p:txBody>
          <a:bodyPr/>
          <a:lstStyle/>
          <a:p>
            <a:fld id="{EF81EDC1-75C1-48A3-875B-9DBEA316B58B}" type="slidenum">
              <a:rPr lang="en-GB" smtClean="0"/>
              <a:t>6</a:t>
            </a:fld>
            <a:endParaRPr lang="en-GB"/>
          </a:p>
        </p:txBody>
      </p:sp>
    </p:spTree>
    <p:extLst>
      <p:ext uri="{BB962C8B-B14F-4D97-AF65-F5344CB8AC3E}">
        <p14:creationId xmlns:p14="http://schemas.microsoft.com/office/powerpoint/2010/main" val="29653131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F81EDC1-75C1-48A3-875B-9DBEA316B58B}" type="slidenum">
              <a:rPr lang="en-GB" smtClean="0"/>
              <a:t>7</a:t>
            </a:fld>
            <a:endParaRPr lang="en-GB"/>
          </a:p>
        </p:txBody>
      </p:sp>
    </p:spTree>
    <p:extLst>
      <p:ext uri="{BB962C8B-B14F-4D97-AF65-F5344CB8AC3E}">
        <p14:creationId xmlns:p14="http://schemas.microsoft.com/office/powerpoint/2010/main" val="16209242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4C27DC-3951-C2D2-902F-E13E3FADC58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60E3B24-4B35-EF6E-386E-66CE1C513C4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2B94CDE-4A77-F1C2-4CBD-AAD4FC9239F9}"/>
              </a:ext>
            </a:extLst>
          </p:cNvPr>
          <p:cNvSpPr>
            <a:spLocks noGrp="1"/>
          </p:cNvSpPr>
          <p:nvPr>
            <p:ph type="body" idx="1"/>
          </p:nvPr>
        </p:nvSpPr>
        <p:spPr/>
        <p:txBody>
          <a:bodyPr/>
          <a:lstStyle/>
          <a:p>
            <a:r>
              <a:rPr lang="en-US" err="1"/>
              <a:t>prl</a:t>
            </a:r>
            <a:endParaRPr lang="en-AE"/>
          </a:p>
        </p:txBody>
      </p:sp>
      <p:sp>
        <p:nvSpPr>
          <p:cNvPr id="4" name="Slide Number Placeholder 3">
            <a:extLst>
              <a:ext uri="{FF2B5EF4-FFF2-40B4-BE49-F238E27FC236}">
                <a16:creationId xmlns:a16="http://schemas.microsoft.com/office/drawing/2014/main" id="{800B1D5F-197C-A20B-2613-8E35A730DB2E}"/>
              </a:ext>
            </a:extLst>
          </p:cNvPr>
          <p:cNvSpPr>
            <a:spLocks noGrp="1"/>
          </p:cNvSpPr>
          <p:nvPr>
            <p:ph type="sldNum" sz="quarter" idx="5"/>
          </p:nvPr>
        </p:nvSpPr>
        <p:spPr/>
        <p:txBody>
          <a:bodyPr/>
          <a:lstStyle/>
          <a:p>
            <a:fld id="{EF81EDC1-75C1-48A3-875B-9DBEA316B58B}" type="slidenum">
              <a:rPr lang="en-GB" smtClean="0"/>
              <a:t>8</a:t>
            </a:fld>
            <a:endParaRPr lang="en-GB"/>
          </a:p>
        </p:txBody>
      </p:sp>
    </p:spTree>
    <p:extLst>
      <p:ext uri="{BB962C8B-B14F-4D97-AF65-F5344CB8AC3E}">
        <p14:creationId xmlns:p14="http://schemas.microsoft.com/office/powerpoint/2010/main" val="2134737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6182F7-E8CC-A075-1BBB-B0FD84BA132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6F5CBB3-6DD2-5A8B-2282-77928A6AB4D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60EE7ED-A7A4-7925-020D-7C0E92E9845C}"/>
              </a:ext>
            </a:extLst>
          </p:cNvPr>
          <p:cNvSpPr>
            <a:spLocks noGrp="1"/>
          </p:cNvSpPr>
          <p:nvPr>
            <p:ph type="body" idx="1"/>
          </p:nvPr>
        </p:nvSpPr>
        <p:spPr/>
        <p:txBody>
          <a:bodyPr/>
          <a:lstStyle/>
          <a:p>
            <a:r>
              <a:rPr lang="en-US"/>
              <a:t>edit</a:t>
            </a:r>
          </a:p>
        </p:txBody>
      </p:sp>
      <p:sp>
        <p:nvSpPr>
          <p:cNvPr id="4" name="Slide Number Placeholder 3">
            <a:extLst>
              <a:ext uri="{FF2B5EF4-FFF2-40B4-BE49-F238E27FC236}">
                <a16:creationId xmlns:a16="http://schemas.microsoft.com/office/drawing/2014/main" id="{9D8CE33A-D372-6AD2-7D03-448D3E6EB1C9}"/>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F81EDC1-75C1-48A3-875B-9DBEA316B58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679775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Remove q4 2023 add q4 24 – </a:t>
            </a:r>
            <a:r>
              <a:rPr lang="en-US" err="1"/>
              <a:t>prl</a:t>
            </a:r>
            <a:r>
              <a:rPr lang="en-US"/>
              <a:t> </a:t>
            </a:r>
            <a:br>
              <a:rPr lang="en-US"/>
            </a:br>
            <a:br>
              <a:rPr lang="en-US"/>
            </a:br>
            <a:endParaRPr lang="en-US"/>
          </a:p>
        </p:txBody>
      </p:sp>
      <p:sp>
        <p:nvSpPr>
          <p:cNvPr id="4" name="Slide Number Placeholder 3"/>
          <p:cNvSpPr>
            <a:spLocks noGrp="1"/>
          </p:cNvSpPr>
          <p:nvPr>
            <p:ph type="sldNum" sz="quarter" idx="5"/>
          </p:nvPr>
        </p:nvSpPr>
        <p:spPr/>
        <p:txBody>
          <a:bodyPr/>
          <a:lstStyle/>
          <a:p>
            <a:fld id="{EF81EDC1-75C1-48A3-875B-9DBEA316B58B}" type="slidenum">
              <a:rPr lang="en-GB" smtClean="0"/>
              <a:t>11</a:t>
            </a:fld>
            <a:endParaRPr lang="en-GB"/>
          </a:p>
        </p:txBody>
      </p:sp>
    </p:spTree>
    <p:extLst>
      <p:ext uri="{BB962C8B-B14F-4D97-AF65-F5344CB8AC3E}">
        <p14:creationId xmlns:p14="http://schemas.microsoft.com/office/powerpoint/2010/main" val="41258855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Tbc – commercial ops </a:t>
            </a:r>
          </a:p>
        </p:txBody>
      </p:sp>
      <p:sp>
        <p:nvSpPr>
          <p:cNvPr id="4" name="Slide Number Placeholder 3"/>
          <p:cNvSpPr>
            <a:spLocks noGrp="1"/>
          </p:cNvSpPr>
          <p:nvPr>
            <p:ph type="sldNum" sz="quarter" idx="5"/>
          </p:nvPr>
        </p:nvSpPr>
        <p:spPr/>
        <p:txBody>
          <a:bodyPr/>
          <a:lstStyle/>
          <a:p>
            <a:fld id="{EF81EDC1-75C1-48A3-875B-9DBEA316B58B}" type="slidenum">
              <a:rPr lang="en-GB" smtClean="0"/>
              <a:t>12</a:t>
            </a:fld>
            <a:endParaRPr lang="en-GB"/>
          </a:p>
        </p:txBody>
      </p:sp>
    </p:spTree>
    <p:extLst>
      <p:ext uri="{BB962C8B-B14F-4D97-AF65-F5344CB8AC3E}">
        <p14:creationId xmlns:p14="http://schemas.microsoft.com/office/powerpoint/2010/main" val="1320724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tbc</a:t>
            </a:r>
            <a:endParaRPr lang="en-AE"/>
          </a:p>
        </p:txBody>
      </p:sp>
      <p:sp>
        <p:nvSpPr>
          <p:cNvPr id="4" name="Slide Number Placeholder 3"/>
          <p:cNvSpPr>
            <a:spLocks noGrp="1"/>
          </p:cNvSpPr>
          <p:nvPr>
            <p:ph type="sldNum" sz="quarter" idx="5"/>
          </p:nvPr>
        </p:nvSpPr>
        <p:spPr/>
        <p:txBody>
          <a:bodyPr/>
          <a:lstStyle/>
          <a:p>
            <a:fld id="{EF81EDC1-75C1-48A3-875B-9DBEA316B58B}" type="slidenum">
              <a:rPr lang="en-GB" smtClean="0"/>
              <a:t>13</a:t>
            </a:fld>
            <a:endParaRPr lang="en-GB"/>
          </a:p>
        </p:txBody>
      </p:sp>
    </p:spTree>
    <p:extLst>
      <p:ext uri="{BB962C8B-B14F-4D97-AF65-F5344CB8AC3E}">
        <p14:creationId xmlns:p14="http://schemas.microsoft.com/office/powerpoint/2010/main" val="85627172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5.svg"/><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1.xml"/><Relationship Id="rId4" Type="http://schemas.microsoft.com/office/2007/relationships/hdphoto" Target="../media/hdphoto2.wdp"/></Relationships>
</file>

<file path=ppt/slideLayouts/_rels/slideLayout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3.xml"/><Relationship Id="rId5" Type="http://schemas.openxmlformats.org/officeDocument/2006/relationships/image" Target="../media/image2.png"/><Relationship Id="rId4" Type="http://schemas.openxmlformats.org/officeDocument/2006/relationships/image" Target="../media/image1.emf"/></Relationships>
</file>

<file path=ppt/slideLayouts/_rels/slideLayout8.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tags" Target="../tags/tag4.xml"/><Relationship Id="rId5" Type="http://schemas.openxmlformats.org/officeDocument/2006/relationships/image" Target="../media/image2.png"/><Relationship Id="rId4" Type="http://schemas.openxmlformats.org/officeDocument/2006/relationships/image" Target="../media/image1.em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ubtitle and Content_update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73BB0C-AD79-8443-9D50-40BB280338A3}"/>
              </a:ext>
            </a:extLst>
          </p:cNvPr>
          <p:cNvSpPr>
            <a:spLocks noGrp="1"/>
          </p:cNvSpPr>
          <p:nvPr>
            <p:ph type="title" hasCustomPrompt="1"/>
          </p:nvPr>
        </p:nvSpPr>
        <p:spPr>
          <a:xfrm>
            <a:off x="442913" y="502805"/>
            <a:ext cx="9807994" cy="387798"/>
          </a:xfrm>
        </p:spPr>
        <p:txBody>
          <a:bodyPr lIns="0" tIns="0" rIns="0" bIns="0" anchor="t">
            <a:noAutofit/>
          </a:bodyPr>
          <a:lstStyle>
            <a:lvl1pPr>
              <a:defRPr sz="2600" b="0" spc="300">
                <a:solidFill>
                  <a:schemeClr val="accent1"/>
                </a:solidFill>
                <a:latin typeface="Bahnschrift SemiBold Condensed" panose="020B0502040204020203" pitchFamily="34" charset="0"/>
              </a:defRPr>
            </a:lvl1pPr>
          </a:lstStyle>
          <a:p>
            <a:r>
              <a:rPr lang="en-US"/>
              <a:t>CLICK TO ADD TITLE</a:t>
            </a:r>
          </a:p>
        </p:txBody>
      </p:sp>
      <p:pic>
        <p:nvPicPr>
          <p:cNvPr id="9" name="Picture 8">
            <a:extLst>
              <a:ext uri="{FF2B5EF4-FFF2-40B4-BE49-F238E27FC236}">
                <a16:creationId xmlns:a16="http://schemas.microsoft.com/office/drawing/2014/main" id="{C40C6FDD-CFDC-624D-9493-843D332A2ECB}"/>
              </a:ext>
            </a:extLst>
          </p:cNvPr>
          <p:cNvPicPr>
            <a:picLocks noChangeAspect="1"/>
          </p:cNvPicPr>
          <p:nvPr userDrawn="1"/>
        </p:nvPicPr>
        <p:blipFill>
          <a:blip r:embed="rId2"/>
          <a:stretch>
            <a:fillRect/>
          </a:stretch>
        </p:blipFill>
        <p:spPr>
          <a:xfrm>
            <a:off x="10543109" y="361787"/>
            <a:ext cx="1205979" cy="891655"/>
          </a:xfrm>
          <a:prstGeom prst="rect">
            <a:avLst/>
          </a:prstGeom>
        </p:spPr>
      </p:pic>
      <p:sp>
        <p:nvSpPr>
          <p:cNvPr id="20" name="TextBox 19">
            <a:extLst>
              <a:ext uri="{FF2B5EF4-FFF2-40B4-BE49-F238E27FC236}">
                <a16:creationId xmlns:a16="http://schemas.microsoft.com/office/drawing/2014/main" id="{DB93D3BC-E2F1-02AC-C4FF-C28B849911C9}"/>
              </a:ext>
            </a:extLst>
          </p:cNvPr>
          <p:cNvSpPr txBox="1"/>
          <p:nvPr userDrawn="1"/>
        </p:nvSpPr>
        <p:spPr>
          <a:xfrm>
            <a:off x="8993908" y="6446579"/>
            <a:ext cx="2743200" cy="184666"/>
          </a:xfrm>
          <a:prstGeom prst="rect">
            <a:avLst/>
          </a:prstGeom>
        </p:spPr>
        <p:txBody>
          <a:bodyPr vert="horz" lIns="0" tIns="0" rIns="0" bIns="0" rtlCol="0" anchor="ctr">
            <a:spAutoFit/>
          </a:bodyPr>
          <a:lstStyle>
            <a:defPPr>
              <a:defRPr lang="en-US"/>
            </a:defPPr>
            <a:lvl1pPr algn="r">
              <a:defRPr sz="1200">
                <a:solidFill>
                  <a:schemeClr val="tx1">
                    <a:tint val="75000"/>
                  </a:schemeClr>
                </a:solidFill>
                <a:latin typeface="Arial" panose="020B0604020202020204" pitchFamily="34" charset="0"/>
                <a:cs typeface="Arial" panose="020B0604020202020204" pitchFamily="34" charset="0"/>
              </a:defRPr>
            </a:lvl1pPr>
          </a:lstStyle>
          <a:p>
            <a:pPr marL="0" lvl="0" algn="r" defTabSz="914400" rtl="0" eaLnBrk="1" latinLnBrk="0" hangingPunct="1"/>
            <a:fld id="{BF7D9DE0-9183-D84C-A717-7044113B8FC2}" type="slidenum">
              <a:rPr lang="en-US" sz="1200" kern="1200" smtClean="0">
                <a:solidFill>
                  <a:schemeClr val="tx1">
                    <a:tint val="75000"/>
                  </a:schemeClr>
                </a:solidFill>
                <a:latin typeface="Arial" panose="020B0604020202020204" pitchFamily="34" charset="0"/>
                <a:ea typeface="+mn-ea"/>
                <a:cs typeface="Arial" panose="020B0604020202020204" pitchFamily="34" charset="0"/>
              </a:rPr>
              <a:pPr marL="0" lvl="0" algn="r" defTabSz="914400" rtl="0" eaLnBrk="1" latinLnBrk="0" hangingPunct="1"/>
              <a:t>‹#›</a:t>
            </a:fld>
            <a:endParaRPr lang="en-GB" sz="1200" kern="1200">
              <a:solidFill>
                <a:schemeClr val="tx1">
                  <a:tint val="75000"/>
                </a:schemeClr>
              </a:solidFill>
              <a:latin typeface="Arial" panose="020B0604020202020204" pitchFamily="34" charset="0"/>
              <a:ea typeface="+mn-ea"/>
              <a:cs typeface="Arial" panose="020B0604020202020204" pitchFamily="34" charset="0"/>
            </a:endParaRPr>
          </a:p>
        </p:txBody>
      </p:sp>
      <p:sp>
        <p:nvSpPr>
          <p:cNvPr id="6" name="Text Placeholder 5">
            <a:extLst>
              <a:ext uri="{FF2B5EF4-FFF2-40B4-BE49-F238E27FC236}">
                <a16:creationId xmlns:a16="http://schemas.microsoft.com/office/drawing/2014/main" id="{E09184E6-FFF6-D525-7503-8B70F5EAE5BE}"/>
              </a:ext>
            </a:extLst>
          </p:cNvPr>
          <p:cNvSpPr>
            <a:spLocks noGrp="1"/>
          </p:cNvSpPr>
          <p:nvPr>
            <p:ph type="body" sz="quarter" idx="10"/>
          </p:nvPr>
        </p:nvSpPr>
        <p:spPr>
          <a:xfrm>
            <a:off x="442913" y="1046375"/>
            <a:ext cx="9807994" cy="578927"/>
          </a:xfrm>
          <a:noFill/>
        </p:spPr>
        <p:txBody>
          <a:bodyPr wrap="square" lIns="0" tIns="0" rIns="0" bIns="0">
            <a:noAutofit/>
          </a:bodyPr>
          <a:lstStyle>
            <a:lvl1pPr marL="0" indent="0">
              <a:buNone/>
              <a:defRPr lang="en-US" sz="1800" b="1" smtClean="0">
                <a:solidFill>
                  <a:schemeClr val="accent3"/>
                </a:solidFill>
                <a:latin typeface="+mn-lt"/>
                <a:ea typeface="+mj-ea"/>
              </a:defRPr>
            </a:lvl1pPr>
            <a:lvl2pPr>
              <a:defRPr lang="en-US" sz="1800" smtClean="0">
                <a:latin typeface="+mn-lt"/>
                <a:cs typeface="+mn-cs"/>
              </a:defRPr>
            </a:lvl2pPr>
            <a:lvl3pPr>
              <a:defRPr lang="en-US" sz="1800" smtClean="0">
                <a:latin typeface="+mn-lt"/>
                <a:cs typeface="+mn-cs"/>
              </a:defRPr>
            </a:lvl3pPr>
            <a:lvl4pPr>
              <a:defRPr lang="en-US" smtClean="0">
                <a:latin typeface="+mn-lt"/>
                <a:cs typeface="+mn-cs"/>
              </a:defRPr>
            </a:lvl4pPr>
            <a:lvl5pPr>
              <a:defRPr lang="en-GB">
                <a:latin typeface="+mn-lt"/>
                <a:cs typeface="+mn-cs"/>
              </a:defRPr>
            </a:lvl5pPr>
          </a:lstStyle>
          <a:p>
            <a:pPr marL="0" lvl="0">
              <a:spcBef>
                <a:spcPct val="0"/>
              </a:spcBef>
            </a:pPr>
            <a:r>
              <a:rPr lang="en-US"/>
              <a:t>Click to edit Master text styles</a:t>
            </a:r>
          </a:p>
        </p:txBody>
      </p:sp>
      <p:sp>
        <p:nvSpPr>
          <p:cNvPr id="4" name="Content Placeholder 2">
            <a:extLst>
              <a:ext uri="{FF2B5EF4-FFF2-40B4-BE49-F238E27FC236}">
                <a16:creationId xmlns:a16="http://schemas.microsoft.com/office/drawing/2014/main" id="{D41986F4-BDA2-CCC1-8559-AE767F6F478D}"/>
              </a:ext>
            </a:extLst>
          </p:cNvPr>
          <p:cNvSpPr>
            <a:spLocks noGrp="1"/>
          </p:cNvSpPr>
          <p:nvPr>
            <p:ph idx="1"/>
          </p:nvPr>
        </p:nvSpPr>
        <p:spPr>
          <a:xfrm>
            <a:off x="442913" y="1773237"/>
            <a:ext cx="11306175" cy="4427537"/>
          </a:xfrm>
        </p:spPr>
        <p:txBody>
          <a:bodyPr>
            <a:normAutofit/>
          </a:bodyPr>
          <a:lstStyle>
            <a:lvl1pPr>
              <a:lnSpc>
                <a:spcPct val="100000"/>
              </a:lnSpc>
              <a:spcBef>
                <a:spcPts val="600"/>
              </a:spcBef>
              <a:defRPr sz="1600">
                <a:solidFill>
                  <a:schemeClr val="bg1">
                    <a:lumMod val="50000"/>
                  </a:schemeClr>
                </a:solidFill>
                <a:latin typeface="+mn-lt"/>
              </a:defRPr>
            </a:lvl1pPr>
            <a:lvl2pPr>
              <a:lnSpc>
                <a:spcPct val="100000"/>
              </a:lnSpc>
              <a:spcBef>
                <a:spcPts val="600"/>
              </a:spcBef>
              <a:defRPr sz="1400">
                <a:solidFill>
                  <a:schemeClr val="bg1">
                    <a:lumMod val="50000"/>
                  </a:schemeClr>
                </a:solidFill>
                <a:latin typeface="+mn-lt"/>
              </a:defRPr>
            </a:lvl2pPr>
            <a:lvl3pPr>
              <a:lnSpc>
                <a:spcPct val="100000"/>
              </a:lnSpc>
              <a:spcBef>
                <a:spcPts val="600"/>
              </a:spcBef>
              <a:defRPr sz="1200">
                <a:solidFill>
                  <a:schemeClr val="bg1">
                    <a:lumMod val="50000"/>
                  </a:schemeClr>
                </a:solidFill>
                <a:latin typeface="+mn-lt"/>
              </a:defRPr>
            </a:lvl3pPr>
            <a:lvl4pPr>
              <a:lnSpc>
                <a:spcPct val="100000"/>
              </a:lnSpc>
              <a:spcBef>
                <a:spcPts val="600"/>
              </a:spcBef>
              <a:defRPr sz="1100">
                <a:solidFill>
                  <a:schemeClr val="bg1">
                    <a:lumMod val="50000"/>
                  </a:schemeClr>
                </a:solidFill>
                <a:latin typeface="+mn-lt"/>
              </a:defRPr>
            </a:lvl4pPr>
            <a:lvl5pPr>
              <a:lnSpc>
                <a:spcPct val="100000"/>
              </a:lnSpc>
              <a:spcBef>
                <a:spcPts val="600"/>
              </a:spcBef>
              <a:defRPr sz="1100">
                <a:solidFill>
                  <a:schemeClr val="bg1">
                    <a:lumMod val="50000"/>
                  </a:schemeClr>
                </a:solidFill>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3" name="Straight Connector 2">
            <a:extLst>
              <a:ext uri="{FF2B5EF4-FFF2-40B4-BE49-F238E27FC236}">
                <a16:creationId xmlns:a16="http://schemas.microsoft.com/office/drawing/2014/main" id="{FF99DD67-22D7-F377-C64E-E51AE5C6741F}"/>
              </a:ext>
            </a:extLst>
          </p:cNvPr>
          <p:cNvCxnSpPr>
            <a:cxnSpLocks/>
          </p:cNvCxnSpPr>
          <p:nvPr userDrawn="1"/>
        </p:nvCxnSpPr>
        <p:spPr>
          <a:xfrm>
            <a:off x="442913" y="968489"/>
            <a:ext cx="9807994" cy="0"/>
          </a:xfrm>
          <a:prstGeom prst="line">
            <a:avLst/>
          </a:prstGeom>
          <a:ln w="19050" cap="sq">
            <a:solidFill>
              <a:srgbClr val="C8AA3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0090393"/>
      </p:ext>
    </p:extLst>
  </p:cSld>
  <p:clrMapOvr>
    <a:masterClrMapping/>
  </p:clrMapOvr>
  <p:extLst>
    <p:ext uri="{DCECCB84-F9BA-43D5-87BE-67443E8EF086}">
      <p15:sldGuideLst xmlns:p15="http://schemas.microsoft.com/office/powerpoint/2012/main">
        <p15:guide id="1" orient="horz" pos="1117">
          <p15:clr>
            <a:srgbClr val="FBAE40"/>
          </p15:clr>
        </p15:guide>
        <p15:guide id="2" pos="3840">
          <p15:clr>
            <a:srgbClr val="FBAE40"/>
          </p15:clr>
        </p15:guide>
        <p15:guide id="3" orient="horz" pos="3906">
          <p15:clr>
            <a:srgbClr val="FBAE40"/>
          </p15:clr>
        </p15:guide>
        <p15:guide id="4" pos="279">
          <p15:clr>
            <a:srgbClr val="FBAE40"/>
          </p15:clr>
        </p15:guide>
        <p15:guide id="5" pos="740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08B78-7772-4E42-8142-C7EF1FEE1DD3}"/>
              </a:ext>
            </a:extLst>
          </p:cNvPr>
          <p:cNvSpPr>
            <a:spLocks noGrp="1"/>
          </p:cNvSpPr>
          <p:nvPr>
            <p:ph type="ctrTitle"/>
          </p:nvPr>
        </p:nvSpPr>
        <p:spPr>
          <a:xfrm>
            <a:off x="721184" y="2687780"/>
            <a:ext cx="9177888" cy="1244184"/>
          </a:xfrm>
        </p:spPr>
        <p:txBody>
          <a:bodyPr lIns="0" anchor="b">
            <a:normAutofit/>
          </a:bodyPr>
          <a:lstStyle>
            <a:lvl1pPr algn="l">
              <a:defRPr sz="3800" b="1" i="0" cap="all" baseline="0">
                <a:solidFill>
                  <a:schemeClr val="accent1"/>
                </a:solidFill>
              </a:defRPr>
            </a:lvl1pPr>
          </a:lstStyle>
          <a:p>
            <a:r>
              <a:rPr lang="en-US"/>
              <a:t>Click to edit Master title style</a:t>
            </a:r>
          </a:p>
        </p:txBody>
      </p:sp>
      <p:sp>
        <p:nvSpPr>
          <p:cNvPr id="3" name="Subtitle 2">
            <a:extLst>
              <a:ext uri="{FF2B5EF4-FFF2-40B4-BE49-F238E27FC236}">
                <a16:creationId xmlns:a16="http://schemas.microsoft.com/office/drawing/2014/main" id="{342AE532-3D69-F941-BDB6-411C67ECD89D}"/>
              </a:ext>
            </a:extLst>
          </p:cNvPr>
          <p:cNvSpPr>
            <a:spLocks noGrp="1"/>
          </p:cNvSpPr>
          <p:nvPr>
            <p:ph type="subTitle" idx="1"/>
          </p:nvPr>
        </p:nvSpPr>
        <p:spPr>
          <a:xfrm>
            <a:off x="721184" y="4010745"/>
            <a:ext cx="9144000" cy="498908"/>
          </a:xfrm>
        </p:spPr>
        <p:txBody>
          <a:bodyPr lIns="0" tIns="0" bIns="0" anchor="ctr">
            <a:normAutofit/>
          </a:bodyPr>
          <a:lstStyle>
            <a:lvl1pPr marL="0" indent="0" algn="l">
              <a:buNone/>
              <a:defRPr sz="26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5004FD9-E763-3743-B90E-792C9C3D1BF0}"/>
              </a:ext>
            </a:extLst>
          </p:cNvPr>
          <p:cNvSpPr>
            <a:spLocks noGrp="1"/>
          </p:cNvSpPr>
          <p:nvPr>
            <p:ph type="dt" sz="half" idx="10"/>
          </p:nvPr>
        </p:nvSpPr>
        <p:spPr/>
        <p:txBody>
          <a:bodyPr/>
          <a:lstStyle/>
          <a:p>
            <a:fld id="{9DF5664D-CD0C-0B43-A021-963BEEF951A6}" type="datetimeFigureOut">
              <a:rPr lang="en-US" smtClean="0"/>
              <a:t>5/15/2025</a:t>
            </a:fld>
            <a:endParaRPr lang="en-US"/>
          </a:p>
        </p:txBody>
      </p:sp>
      <p:sp>
        <p:nvSpPr>
          <p:cNvPr id="5" name="Footer Placeholder 4">
            <a:extLst>
              <a:ext uri="{FF2B5EF4-FFF2-40B4-BE49-F238E27FC236}">
                <a16:creationId xmlns:a16="http://schemas.microsoft.com/office/drawing/2014/main" id="{3400B38F-CE2B-CD43-89FC-F9C63D3CB00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044AF93-618D-B146-88B7-098A2788C58E}"/>
              </a:ext>
            </a:extLst>
          </p:cNvPr>
          <p:cNvSpPr>
            <a:spLocks noGrp="1"/>
          </p:cNvSpPr>
          <p:nvPr>
            <p:ph type="sldNum" sz="quarter" idx="12"/>
          </p:nvPr>
        </p:nvSpPr>
        <p:spPr/>
        <p:txBody>
          <a:bodyPr/>
          <a:lstStyle/>
          <a:p>
            <a:fld id="{BF7D9DE0-9183-D84C-A717-7044113B8FC2}" type="slidenum">
              <a:rPr lang="en-US" smtClean="0"/>
              <a:t>‹#›</a:t>
            </a:fld>
            <a:endParaRPr lang="en-US"/>
          </a:p>
        </p:txBody>
      </p:sp>
      <p:pic>
        <p:nvPicPr>
          <p:cNvPr id="10" name="Picture 9">
            <a:extLst>
              <a:ext uri="{FF2B5EF4-FFF2-40B4-BE49-F238E27FC236}">
                <a16:creationId xmlns:a16="http://schemas.microsoft.com/office/drawing/2014/main" id="{61E4A9CF-B6CB-5846-8072-83F7DD8B6ED6}"/>
              </a:ext>
            </a:extLst>
          </p:cNvPr>
          <p:cNvPicPr>
            <a:picLocks noChangeAspect="1"/>
          </p:cNvPicPr>
          <p:nvPr userDrawn="1"/>
        </p:nvPicPr>
        <p:blipFill>
          <a:blip r:embed="rId2"/>
          <a:stretch>
            <a:fillRect/>
          </a:stretch>
        </p:blipFill>
        <p:spPr>
          <a:xfrm>
            <a:off x="10037617" y="502805"/>
            <a:ext cx="1699491" cy="1256539"/>
          </a:xfrm>
          <a:prstGeom prst="rect">
            <a:avLst/>
          </a:prstGeom>
        </p:spPr>
      </p:pic>
    </p:spTree>
    <p:extLst>
      <p:ext uri="{BB962C8B-B14F-4D97-AF65-F5344CB8AC3E}">
        <p14:creationId xmlns:p14="http://schemas.microsoft.com/office/powerpoint/2010/main" val="424127513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73BB0C-AD79-8443-9D50-40BB280338A3}"/>
              </a:ext>
            </a:extLst>
          </p:cNvPr>
          <p:cNvSpPr>
            <a:spLocks noGrp="1"/>
          </p:cNvSpPr>
          <p:nvPr>
            <p:ph type="title"/>
          </p:nvPr>
        </p:nvSpPr>
        <p:spPr>
          <a:xfrm>
            <a:off x="838200" y="288217"/>
            <a:ext cx="9212580" cy="1205058"/>
          </a:xfrm>
        </p:spPr>
        <p:txBody>
          <a:bodyPr anchor="b">
            <a:normAutofit/>
          </a:bodyPr>
          <a:lstStyle>
            <a:lvl1pPr>
              <a:defRPr sz="3200">
                <a:solidFill>
                  <a:schemeClr val="accent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6201D37D-61F1-364B-84CF-E202208F80AA}"/>
              </a:ext>
            </a:extLst>
          </p:cNvPr>
          <p:cNvSpPr>
            <a:spLocks noGrp="1"/>
          </p:cNvSpPr>
          <p:nvPr>
            <p:ph idx="1"/>
          </p:nvPr>
        </p:nvSpPr>
        <p:spPr>
          <a:xfrm>
            <a:off x="5082540" y="1790700"/>
            <a:ext cx="6271260" cy="4386264"/>
          </a:xfrm>
        </p:spPr>
        <p:txBody>
          <a:bodyPr>
            <a:normAutofit/>
          </a:bodyPr>
          <a:lstStyle>
            <a:lvl1pPr>
              <a:lnSpc>
                <a:spcPct val="100000"/>
              </a:lnSpc>
              <a:spcBef>
                <a:spcPts val="600"/>
              </a:spcBef>
              <a:defRPr sz="1600">
                <a:solidFill>
                  <a:schemeClr val="bg1">
                    <a:lumMod val="50000"/>
                  </a:schemeClr>
                </a:solidFill>
              </a:defRPr>
            </a:lvl1pPr>
            <a:lvl2pPr>
              <a:lnSpc>
                <a:spcPct val="100000"/>
              </a:lnSpc>
              <a:spcBef>
                <a:spcPts val="600"/>
              </a:spcBef>
              <a:defRPr sz="1400">
                <a:solidFill>
                  <a:schemeClr val="bg1">
                    <a:lumMod val="50000"/>
                  </a:schemeClr>
                </a:solidFill>
              </a:defRPr>
            </a:lvl2pPr>
            <a:lvl3pPr>
              <a:lnSpc>
                <a:spcPct val="100000"/>
              </a:lnSpc>
              <a:spcBef>
                <a:spcPts val="600"/>
              </a:spcBef>
              <a:defRPr sz="1200">
                <a:solidFill>
                  <a:schemeClr val="bg1">
                    <a:lumMod val="50000"/>
                  </a:schemeClr>
                </a:solidFill>
              </a:defRPr>
            </a:lvl3pPr>
            <a:lvl4pPr>
              <a:lnSpc>
                <a:spcPct val="100000"/>
              </a:lnSpc>
              <a:spcBef>
                <a:spcPts val="600"/>
              </a:spcBef>
              <a:defRPr sz="1100">
                <a:solidFill>
                  <a:schemeClr val="bg1">
                    <a:lumMod val="50000"/>
                  </a:schemeClr>
                </a:solidFill>
              </a:defRPr>
            </a:lvl4pPr>
            <a:lvl5pPr>
              <a:lnSpc>
                <a:spcPct val="100000"/>
              </a:lnSpc>
              <a:spcBef>
                <a:spcPts val="600"/>
              </a:spcBef>
              <a:defRPr sz="1100">
                <a:solidFill>
                  <a:schemeClr val="bg1">
                    <a:lumMod val="50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DC21A45-5351-8542-B1C5-3D86295627C3}"/>
              </a:ext>
            </a:extLst>
          </p:cNvPr>
          <p:cNvSpPr>
            <a:spLocks noGrp="1"/>
          </p:cNvSpPr>
          <p:nvPr>
            <p:ph type="dt" sz="half" idx="10"/>
          </p:nvPr>
        </p:nvSpPr>
        <p:spPr/>
        <p:txBody>
          <a:bodyPr/>
          <a:lstStyle/>
          <a:p>
            <a:fld id="{9DF5664D-CD0C-0B43-A021-963BEEF951A6}" type="datetimeFigureOut">
              <a:rPr lang="en-US" smtClean="0"/>
              <a:t>5/15/2025</a:t>
            </a:fld>
            <a:endParaRPr lang="en-US"/>
          </a:p>
        </p:txBody>
      </p:sp>
      <p:sp>
        <p:nvSpPr>
          <p:cNvPr id="5" name="Footer Placeholder 4">
            <a:extLst>
              <a:ext uri="{FF2B5EF4-FFF2-40B4-BE49-F238E27FC236}">
                <a16:creationId xmlns:a16="http://schemas.microsoft.com/office/drawing/2014/main" id="{E848F719-04B8-0341-85B1-C23B12D03C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AB0B2C2-945B-2C43-899F-610E1D04BC99}"/>
              </a:ext>
            </a:extLst>
          </p:cNvPr>
          <p:cNvSpPr>
            <a:spLocks noGrp="1"/>
          </p:cNvSpPr>
          <p:nvPr>
            <p:ph type="sldNum" sz="quarter" idx="12"/>
          </p:nvPr>
        </p:nvSpPr>
        <p:spPr/>
        <p:txBody>
          <a:bodyPr/>
          <a:lstStyle/>
          <a:p>
            <a:fld id="{BF7D9DE0-9183-D84C-A717-7044113B8FC2}" type="slidenum">
              <a:rPr lang="en-US" smtClean="0"/>
              <a:t>‹#›</a:t>
            </a:fld>
            <a:endParaRPr lang="en-US"/>
          </a:p>
        </p:txBody>
      </p:sp>
      <p:pic>
        <p:nvPicPr>
          <p:cNvPr id="9" name="Picture 8">
            <a:extLst>
              <a:ext uri="{FF2B5EF4-FFF2-40B4-BE49-F238E27FC236}">
                <a16:creationId xmlns:a16="http://schemas.microsoft.com/office/drawing/2014/main" id="{C40C6FDD-CFDC-624D-9493-843D332A2ECB}"/>
              </a:ext>
            </a:extLst>
          </p:cNvPr>
          <p:cNvPicPr>
            <a:picLocks noChangeAspect="1"/>
          </p:cNvPicPr>
          <p:nvPr userDrawn="1"/>
        </p:nvPicPr>
        <p:blipFill>
          <a:blip r:embed="rId2"/>
          <a:stretch>
            <a:fillRect/>
          </a:stretch>
        </p:blipFill>
        <p:spPr>
          <a:xfrm>
            <a:off x="10531129" y="502805"/>
            <a:ext cx="1205979" cy="891655"/>
          </a:xfrm>
          <a:prstGeom prst="rect">
            <a:avLst/>
          </a:prstGeom>
        </p:spPr>
      </p:pic>
      <p:sp>
        <p:nvSpPr>
          <p:cNvPr id="8" name="Picture Placeholder 7">
            <a:extLst>
              <a:ext uri="{FF2B5EF4-FFF2-40B4-BE49-F238E27FC236}">
                <a16:creationId xmlns:a16="http://schemas.microsoft.com/office/drawing/2014/main" id="{C0CE56CD-905C-0F45-B382-6615E6D1A2AB}"/>
              </a:ext>
            </a:extLst>
          </p:cNvPr>
          <p:cNvSpPr>
            <a:spLocks noGrp="1"/>
          </p:cNvSpPr>
          <p:nvPr>
            <p:ph type="pic" sz="quarter" idx="13"/>
          </p:nvPr>
        </p:nvSpPr>
        <p:spPr>
          <a:xfrm>
            <a:off x="541020" y="1807272"/>
            <a:ext cx="4389120" cy="4379554"/>
          </a:xfrm>
          <a:prstGeom prst="ellipse">
            <a:avLst/>
          </a:prstGeom>
          <a:solidFill>
            <a:schemeClr val="bg1">
              <a:lumMod val="95000"/>
            </a:schemeClr>
          </a:solidFill>
        </p:spPr>
        <p:txBody>
          <a:bodyPr anchor="ctr">
            <a:normAutofit/>
          </a:bodyPr>
          <a:lstStyle>
            <a:lvl1pPr marL="0" indent="0" algn="ctr">
              <a:buNone/>
              <a:defRPr sz="1800"/>
            </a:lvl1pPr>
          </a:lstStyle>
          <a:p>
            <a:endParaRPr lang="en-US"/>
          </a:p>
        </p:txBody>
      </p:sp>
    </p:spTree>
    <p:extLst>
      <p:ext uri="{BB962C8B-B14F-4D97-AF65-F5344CB8AC3E}">
        <p14:creationId xmlns:p14="http://schemas.microsoft.com/office/powerpoint/2010/main" val="18385394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73BB0C-AD79-8443-9D50-40BB280338A3}"/>
              </a:ext>
            </a:extLst>
          </p:cNvPr>
          <p:cNvSpPr>
            <a:spLocks noGrp="1"/>
          </p:cNvSpPr>
          <p:nvPr>
            <p:ph type="title"/>
          </p:nvPr>
        </p:nvSpPr>
        <p:spPr>
          <a:xfrm>
            <a:off x="838200" y="288217"/>
            <a:ext cx="9212580" cy="1205058"/>
          </a:xfrm>
        </p:spPr>
        <p:txBody>
          <a:bodyPr anchor="b">
            <a:normAutofit/>
          </a:bodyPr>
          <a:lstStyle>
            <a:lvl1pPr>
              <a:defRPr sz="3200">
                <a:solidFill>
                  <a:srgbClr val="232F67"/>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6201D37D-61F1-364B-84CF-E202208F80AA}"/>
              </a:ext>
            </a:extLst>
          </p:cNvPr>
          <p:cNvSpPr>
            <a:spLocks noGrp="1"/>
          </p:cNvSpPr>
          <p:nvPr>
            <p:ph idx="1"/>
          </p:nvPr>
        </p:nvSpPr>
        <p:spPr>
          <a:xfrm>
            <a:off x="5082540" y="1790700"/>
            <a:ext cx="6271260" cy="4386264"/>
          </a:xfrm>
        </p:spPr>
        <p:txBody>
          <a:bodyPr>
            <a:normAutofit/>
          </a:bodyPr>
          <a:lstStyle>
            <a:lvl1pPr>
              <a:lnSpc>
                <a:spcPct val="100000"/>
              </a:lnSpc>
              <a:spcBef>
                <a:spcPts val="600"/>
              </a:spcBef>
              <a:defRPr sz="1600">
                <a:solidFill>
                  <a:schemeClr val="bg1">
                    <a:lumMod val="50000"/>
                  </a:schemeClr>
                </a:solidFill>
              </a:defRPr>
            </a:lvl1pPr>
            <a:lvl2pPr>
              <a:lnSpc>
                <a:spcPct val="100000"/>
              </a:lnSpc>
              <a:spcBef>
                <a:spcPts val="600"/>
              </a:spcBef>
              <a:defRPr sz="1400">
                <a:solidFill>
                  <a:schemeClr val="bg1">
                    <a:lumMod val="50000"/>
                  </a:schemeClr>
                </a:solidFill>
              </a:defRPr>
            </a:lvl2pPr>
            <a:lvl3pPr>
              <a:lnSpc>
                <a:spcPct val="100000"/>
              </a:lnSpc>
              <a:spcBef>
                <a:spcPts val="600"/>
              </a:spcBef>
              <a:defRPr sz="1200">
                <a:solidFill>
                  <a:schemeClr val="bg1">
                    <a:lumMod val="50000"/>
                  </a:schemeClr>
                </a:solidFill>
              </a:defRPr>
            </a:lvl3pPr>
            <a:lvl4pPr>
              <a:lnSpc>
                <a:spcPct val="100000"/>
              </a:lnSpc>
              <a:spcBef>
                <a:spcPts val="600"/>
              </a:spcBef>
              <a:defRPr sz="1100">
                <a:solidFill>
                  <a:schemeClr val="bg1">
                    <a:lumMod val="50000"/>
                  </a:schemeClr>
                </a:solidFill>
              </a:defRPr>
            </a:lvl4pPr>
            <a:lvl5pPr>
              <a:lnSpc>
                <a:spcPct val="100000"/>
              </a:lnSpc>
              <a:spcBef>
                <a:spcPts val="600"/>
              </a:spcBef>
              <a:defRPr sz="1100">
                <a:solidFill>
                  <a:schemeClr val="bg1">
                    <a:lumMod val="50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DC21A45-5351-8542-B1C5-3D86295627C3}"/>
              </a:ext>
            </a:extLst>
          </p:cNvPr>
          <p:cNvSpPr>
            <a:spLocks noGrp="1"/>
          </p:cNvSpPr>
          <p:nvPr>
            <p:ph type="dt" sz="half" idx="10"/>
          </p:nvPr>
        </p:nvSpPr>
        <p:spPr/>
        <p:txBody>
          <a:bodyPr/>
          <a:lstStyle/>
          <a:p>
            <a:fld id="{9DF5664D-CD0C-0B43-A021-963BEEF951A6}" type="datetimeFigureOut">
              <a:rPr lang="en-US" smtClean="0"/>
              <a:t>5/15/2025</a:t>
            </a:fld>
            <a:endParaRPr lang="en-US"/>
          </a:p>
        </p:txBody>
      </p:sp>
      <p:sp>
        <p:nvSpPr>
          <p:cNvPr id="5" name="Footer Placeholder 4">
            <a:extLst>
              <a:ext uri="{FF2B5EF4-FFF2-40B4-BE49-F238E27FC236}">
                <a16:creationId xmlns:a16="http://schemas.microsoft.com/office/drawing/2014/main" id="{E848F719-04B8-0341-85B1-C23B12D03C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AB0B2C2-945B-2C43-899F-610E1D04BC99}"/>
              </a:ext>
            </a:extLst>
          </p:cNvPr>
          <p:cNvSpPr>
            <a:spLocks noGrp="1"/>
          </p:cNvSpPr>
          <p:nvPr>
            <p:ph type="sldNum" sz="quarter" idx="12"/>
          </p:nvPr>
        </p:nvSpPr>
        <p:spPr/>
        <p:txBody>
          <a:bodyPr/>
          <a:lstStyle/>
          <a:p>
            <a:fld id="{BF7D9DE0-9183-D84C-A717-7044113B8FC2}" type="slidenum">
              <a:rPr lang="en-US" smtClean="0"/>
              <a:t>‹#›</a:t>
            </a:fld>
            <a:endParaRPr lang="en-US"/>
          </a:p>
        </p:txBody>
      </p:sp>
      <p:pic>
        <p:nvPicPr>
          <p:cNvPr id="9" name="Picture 8">
            <a:extLst>
              <a:ext uri="{FF2B5EF4-FFF2-40B4-BE49-F238E27FC236}">
                <a16:creationId xmlns:a16="http://schemas.microsoft.com/office/drawing/2014/main" id="{C40C6FDD-CFDC-624D-9493-843D332A2ECB}"/>
              </a:ext>
            </a:extLst>
          </p:cNvPr>
          <p:cNvPicPr>
            <a:picLocks noChangeAspect="1"/>
          </p:cNvPicPr>
          <p:nvPr userDrawn="1"/>
        </p:nvPicPr>
        <p:blipFill>
          <a:blip r:embed="rId2"/>
          <a:stretch>
            <a:fillRect/>
          </a:stretch>
        </p:blipFill>
        <p:spPr>
          <a:xfrm>
            <a:off x="10531129" y="502805"/>
            <a:ext cx="1205979" cy="891655"/>
          </a:xfrm>
          <a:prstGeom prst="rect">
            <a:avLst/>
          </a:prstGeom>
        </p:spPr>
      </p:pic>
      <p:sp>
        <p:nvSpPr>
          <p:cNvPr id="11" name="Chart Placeholder 10">
            <a:extLst>
              <a:ext uri="{FF2B5EF4-FFF2-40B4-BE49-F238E27FC236}">
                <a16:creationId xmlns:a16="http://schemas.microsoft.com/office/drawing/2014/main" id="{6A9D6731-D912-0747-817F-7039533A862B}"/>
              </a:ext>
            </a:extLst>
          </p:cNvPr>
          <p:cNvSpPr>
            <a:spLocks noGrp="1"/>
          </p:cNvSpPr>
          <p:nvPr>
            <p:ph type="chart" sz="quarter" idx="13"/>
          </p:nvPr>
        </p:nvSpPr>
        <p:spPr>
          <a:xfrm>
            <a:off x="830580" y="1775460"/>
            <a:ext cx="4099560" cy="4427219"/>
          </a:xfrm>
        </p:spPr>
        <p:txBody>
          <a:bodyPr anchor="ctr">
            <a:normAutofit/>
          </a:bodyPr>
          <a:lstStyle>
            <a:lvl1pPr marL="0" indent="0" algn="ctr">
              <a:buNone/>
              <a:defRPr sz="2000"/>
            </a:lvl1pPr>
          </a:lstStyle>
          <a:p>
            <a:endParaRPr lang="en-US"/>
          </a:p>
        </p:txBody>
      </p:sp>
    </p:spTree>
    <p:extLst>
      <p:ext uri="{BB962C8B-B14F-4D97-AF65-F5344CB8AC3E}">
        <p14:creationId xmlns:p14="http://schemas.microsoft.com/office/powerpoint/2010/main" val="150424892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rgbClr val="40546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20DF9B-FC85-C24B-8D47-ED056468574C}"/>
              </a:ext>
            </a:extLst>
          </p:cNvPr>
          <p:cNvSpPr>
            <a:spLocks noGrp="1"/>
          </p:cNvSpPr>
          <p:nvPr>
            <p:ph type="title"/>
          </p:nvPr>
        </p:nvSpPr>
        <p:spPr>
          <a:xfrm>
            <a:off x="824230" y="3247927"/>
            <a:ext cx="10515600" cy="2852737"/>
          </a:xfrm>
        </p:spPr>
        <p:txBody>
          <a:bodyPr lIns="0" anchor="b">
            <a:normAutofit/>
          </a:bodyPr>
          <a:lstStyle>
            <a:lvl1pPr>
              <a:defRPr sz="3600">
                <a:solidFill>
                  <a:schemeClr val="bg1"/>
                </a:solidFill>
              </a:defRPr>
            </a:lvl1pPr>
          </a:lstStyle>
          <a:p>
            <a:r>
              <a:rPr lang="en-US"/>
              <a:t>Click to edit Master title style</a:t>
            </a:r>
          </a:p>
        </p:txBody>
      </p:sp>
      <p:sp>
        <p:nvSpPr>
          <p:cNvPr id="3" name="Text Placeholder 2">
            <a:extLst>
              <a:ext uri="{FF2B5EF4-FFF2-40B4-BE49-F238E27FC236}">
                <a16:creationId xmlns:a16="http://schemas.microsoft.com/office/drawing/2014/main" id="{507D35FD-EBBB-EE47-9A77-2829BA4666CF}"/>
              </a:ext>
            </a:extLst>
          </p:cNvPr>
          <p:cNvSpPr>
            <a:spLocks noGrp="1"/>
          </p:cNvSpPr>
          <p:nvPr>
            <p:ph type="body" idx="1"/>
          </p:nvPr>
        </p:nvSpPr>
        <p:spPr>
          <a:xfrm>
            <a:off x="831850" y="6246035"/>
            <a:ext cx="10515600" cy="445595"/>
          </a:xfrm>
          <a:noFill/>
        </p:spPr>
        <p:txBody>
          <a:bodyPr>
            <a:normAutofit/>
          </a:bodyPr>
          <a:lstStyle>
            <a:lvl1pPr marL="0" indent="0">
              <a:buNone/>
              <a:defRPr sz="1400">
                <a:solidFill>
                  <a:srgbClr val="405464"/>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F1429376-CA4C-5748-9D86-6154687E9EB9}"/>
              </a:ext>
            </a:extLst>
          </p:cNvPr>
          <p:cNvSpPr>
            <a:spLocks noGrp="1"/>
          </p:cNvSpPr>
          <p:nvPr>
            <p:ph type="dt" sz="half" idx="10"/>
          </p:nvPr>
        </p:nvSpPr>
        <p:spPr/>
        <p:txBody>
          <a:bodyPr/>
          <a:lstStyle/>
          <a:p>
            <a:fld id="{9DF5664D-CD0C-0B43-A021-963BEEF951A6}" type="datetimeFigureOut">
              <a:rPr lang="en-US" smtClean="0"/>
              <a:t>5/15/2025</a:t>
            </a:fld>
            <a:endParaRPr lang="en-US"/>
          </a:p>
        </p:txBody>
      </p:sp>
      <p:sp>
        <p:nvSpPr>
          <p:cNvPr id="5" name="Footer Placeholder 4">
            <a:extLst>
              <a:ext uri="{FF2B5EF4-FFF2-40B4-BE49-F238E27FC236}">
                <a16:creationId xmlns:a16="http://schemas.microsoft.com/office/drawing/2014/main" id="{9EF584C4-ED24-3241-9127-F493308F2E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C5B7D59-833E-584E-97A6-D5896F2E8607}"/>
              </a:ext>
            </a:extLst>
          </p:cNvPr>
          <p:cNvSpPr>
            <a:spLocks noGrp="1"/>
          </p:cNvSpPr>
          <p:nvPr>
            <p:ph type="sldNum" sz="quarter" idx="12"/>
          </p:nvPr>
        </p:nvSpPr>
        <p:spPr/>
        <p:txBody>
          <a:bodyPr/>
          <a:lstStyle/>
          <a:p>
            <a:fld id="{BF7D9DE0-9183-D84C-A717-7044113B8FC2}" type="slidenum">
              <a:rPr lang="en-US" smtClean="0"/>
              <a:t>‹#›</a:t>
            </a:fld>
            <a:endParaRPr lang="en-US"/>
          </a:p>
        </p:txBody>
      </p:sp>
      <p:pic>
        <p:nvPicPr>
          <p:cNvPr id="7" name="Picture 6">
            <a:extLst>
              <a:ext uri="{FF2B5EF4-FFF2-40B4-BE49-F238E27FC236}">
                <a16:creationId xmlns:a16="http://schemas.microsoft.com/office/drawing/2014/main" id="{E52654C9-F85A-E44E-BBD7-8425A0BDB64B}"/>
              </a:ext>
            </a:extLst>
          </p:cNvPr>
          <p:cNvPicPr>
            <a:picLocks noChangeAspect="1"/>
          </p:cNvPicPr>
          <p:nvPr userDrawn="1"/>
        </p:nvPicPr>
        <p:blipFill>
          <a:blip r:embed="rId2">
            <a:extLst>
              <a:ext uri="{BEBA8EAE-BF5A-486C-A8C5-ECC9F3942E4B}">
                <a14:imgProps xmlns:a14="http://schemas.microsoft.com/office/drawing/2010/main">
                  <a14:imgLayer r:embed="rId3">
                    <a14:imgEffect>
                      <a14:brightnessContrast bright="100000"/>
                    </a14:imgEffect>
                  </a14:imgLayer>
                </a14:imgProps>
              </a:ext>
            </a:extLst>
          </a:blip>
          <a:stretch>
            <a:fillRect/>
          </a:stretch>
        </p:blipFill>
        <p:spPr>
          <a:xfrm>
            <a:off x="10037617" y="502805"/>
            <a:ext cx="1699491" cy="1256539"/>
          </a:xfrm>
          <a:prstGeom prst="rect">
            <a:avLst/>
          </a:prstGeom>
        </p:spPr>
      </p:pic>
      <p:pic>
        <p:nvPicPr>
          <p:cNvPr id="8" name="Graphic 7">
            <a:extLst>
              <a:ext uri="{FF2B5EF4-FFF2-40B4-BE49-F238E27FC236}">
                <a16:creationId xmlns:a16="http://schemas.microsoft.com/office/drawing/2014/main" id="{12379BA9-7487-4649-A371-4610F6818455}"/>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l="67176"/>
          <a:stretch/>
        </p:blipFill>
        <p:spPr>
          <a:xfrm>
            <a:off x="-1" y="1700463"/>
            <a:ext cx="11611479" cy="2261937"/>
          </a:xfrm>
          <a:prstGeom prst="rect">
            <a:avLst/>
          </a:prstGeom>
        </p:spPr>
      </p:pic>
    </p:spTree>
    <p:extLst>
      <p:ext uri="{BB962C8B-B14F-4D97-AF65-F5344CB8AC3E}">
        <p14:creationId xmlns:p14="http://schemas.microsoft.com/office/powerpoint/2010/main" val="65859200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pic>
        <p:nvPicPr>
          <p:cNvPr id="10" name="Picture 9" descr="A sunset over a body of water with a city in the background&#10;&#10;Description automatically generated">
            <a:extLst>
              <a:ext uri="{FF2B5EF4-FFF2-40B4-BE49-F238E27FC236}">
                <a16:creationId xmlns:a16="http://schemas.microsoft.com/office/drawing/2014/main" id="{92B41BFD-6260-B640-AD61-CDA119594DA8}"/>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8D20DF9B-FC85-C24B-8D47-ED056468574C}"/>
              </a:ext>
            </a:extLst>
          </p:cNvPr>
          <p:cNvSpPr>
            <a:spLocks noGrp="1"/>
          </p:cNvSpPr>
          <p:nvPr>
            <p:ph type="title"/>
          </p:nvPr>
        </p:nvSpPr>
        <p:spPr>
          <a:xfrm>
            <a:off x="824230" y="3247927"/>
            <a:ext cx="10515600" cy="2852737"/>
          </a:xfrm>
        </p:spPr>
        <p:txBody>
          <a:bodyPr lIns="0" anchor="b">
            <a:normAutofit/>
          </a:bodyPr>
          <a:lstStyle>
            <a:lvl1pPr>
              <a:defRPr sz="3600">
                <a:solidFill>
                  <a:schemeClr val="bg1"/>
                </a:solidFill>
              </a:defRPr>
            </a:lvl1pPr>
          </a:lstStyle>
          <a:p>
            <a:r>
              <a:rPr lang="en-US"/>
              <a:t>Click to edit Master title style</a:t>
            </a:r>
          </a:p>
        </p:txBody>
      </p:sp>
      <p:sp>
        <p:nvSpPr>
          <p:cNvPr id="4" name="Date Placeholder 3">
            <a:extLst>
              <a:ext uri="{FF2B5EF4-FFF2-40B4-BE49-F238E27FC236}">
                <a16:creationId xmlns:a16="http://schemas.microsoft.com/office/drawing/2014/main" id="{F1429376-CA4C-5748-9D86-6154687E9EB9}"/>
              </a:ext>
            </a:extLst>
          </p:cNvPr>
          <p:cNvSpPr>
            <a:spLocks noGrp="1"/>
          </p:cNvSpPr>
          <p:nvPr>
            <p:ph type="dt" sz="half" idx="10"/>
          </p:nvPr>
        </p:nvSpPr>
        <p:spPr/>
        <p:txBody>
          <a:bodyPr/>
          <a:lstStyle/>
          <a:p>
            <a:fld id="{9DF5664D-CD0C-0B43-A021-963BEEF951A6}" type="datetimeFigureOut">
              <a:rPr lang="en-US" smtClean="0"/>
              <a:t>5/15/2025</a:t>
            </a:fld>
            <a:endParaRPr lang="en-US"/>
          </a:p>
        </p:txBody>
      </p:sp>
      <p:sp>
        <p:nvSpPr>
          <p:cNvPr id="5" name="Footer Placeholder 4">
            <a:extLst>
              <a:ext uri="{FF2B5EF4-FFF2-40B4-BE49-F238E27FC236}">
                <a16:creationId xmlns:a16="http://schemas.microsoft.com/office/drawing/2014/main" id="{9EF584C4-ED24-3241-9127-F493308F2E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C5B7D59-833E-584E-97A6-D5896F2E8607}"/>
              </a:ext>
            </a:extLst>
          </p:cNvPr>
          <p:cNvSpPr>
            <a:spLocks noGrp="1"/>
          </p:cNvSpPr>
          <p:nvPr>
            <p:ph type="sldNum" sz="quarter" idx="12"/>
          </p:nvPr>
        </p:nvSpPr>
        <p:spPr/>
        <p:txBody>
          <a:bodyPr/>
          <a:lstStyle/>
          <a:p>
            <a:fld id="{BF7D9DE0-9183-D84C-A717-7044113B8FC2}" type="slidenum">
              <a:rPr lang="en-US" smtClean="0"/>
              <a:t>‹#›</a:t>
            </a:fld>
            <a:endParaRPr lang="en-US"/>
          </a:p>
        </p:txBody>
      </p:sp>
      <p:pic>
        <p:nvPicPr>
          <p:cNvPr id="7" name="Picture 6">
            <a:extLst>
              <a:ext uri="{FF2B5EF4-FFF2-40B4-BE49-F238E27FC236}">
                <a16:creationId xmlns:a16="http://schemas.microsoft.com/office/drawing/2014/main" id="{E52654C9-F85A-E44E-BBD7-8425A0BDB64B}"/>
              </a:ext>
            </a:extLst>
          </p:cNvPr>
          <p:cNvPicPr>
            <a:picLocks noChangeAspect="1"/>
          </p:cNvPicPr>
          <p:nvPr userDrawn="1"/>
        </p:nvPicPr>
        <p:blipFill>
          <a:blip r:embed="rId3">
            <a:extLst>
              <a:ext uri="{BEBA8EAE-BF5A-486C-A8C5-ECC9F3942E4B}">
                <a14:imgProps xmlns:a14="http://schemas.microsoft.com/office/drawing/2010/main">
                  <a14:imgLayer r:embed="rId4">
                    <a14:imgEffect>
                      <a14:brightnessContrast bright="100000"/>
                    </a14:imgEffect>
                  </a14:imgLayer>
                </a14:imgProps>
              </a:ext>
            </a:extLst>
          </a:blip>
          <a:stretch>
            <a:fillRect/>
          </a:stretch>
        </p:blipFill>
        <p:spPr>
          <a:xfrm>
            <a:off x="10037617" y="502805"/>
            <a:ext cx="1699491" cy="1256539"/>
          </a:xfrm>
          <a:prstGeom prst="rect">
            <a:avLst/>
          </a:prstGeom>
        </p:spPr>
      </p:pic>
    </p:spTree>
    <p:extLst>
      <p:ext uri="{BB962C8B-B14F-4D97-AF65-F5344CB8AC3E}">
        <p14:creationId xmlns:p14="http://schemas.microsoft.com/office/powerpoint/2010/main" val="370405897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Title subtitle and Content">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F9DCC8F3-7E8D-916D-CC33-A7CE828705C5}"/>
              </a:ext>
            </a:extLst>
          </p:cNvPr>
          <p:cNvGraphicFramePr>
            <a:graphicFrameLocks noChangeAspect="1"/>
          </p:cNvGraphicFramePr>
          <p:nvPr userDrawn="1">
            <p:custDataLst>
              <p:tags r:id="rId1"/>
            </p:custDataLst>
            <p:extLst>
              <p:ext uri="{D42A27DB-BD31-4B8C-83A1-F6EECF244321}">
                <p14:modId xmlns:p14="http://schemas.microsoft.com/office/powerpoint/2010/main" val="346273556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6" imgH="426" progId="TCLayout.ActiveDocument.1">
                  <p:embed/>
                </p:oleObj>
              </mc:Choice>
              <mc:Fallback>
                <p:oleObj name="think-cell Slide" r:id="rId3" imgW="426" imgH="426" progId="TCLayout.ActiveDocument.1">
                  <p:embed/>
                  <p:pic>
                    <p:nvPicPr>
                      <p:cNvPr id="7" name="think-cell data - do not delete" hidden="1">
                        <a:extLst>
                          <a:ext uri="{FF2B5EF4-FFF2-40B4-BE49-F238E27FC236}">
                            <a16:creationId xmlns:a16="http://schemas.microsoft.com/office/drawing/2014/main" id="{F9DCC8F3-7E8D-916D-CC33-A7CE828705C5}"/>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A973BB0C-AD79-8443-9D50-40BB280338A3}"/>
              </a:ext>
            </a:extLst>
          </p:cNvPr>
          <p:cNvSpPr>
            <a:spLocks noGrp="1"/>
          </p:cNvSpPr>
          <p:nvPr>
            <p:ph type="title" hasCustomPrompt="1"/>
          </p:nvPr>
        </p:nvSpPr>
        <p:spPr>
          <a:xfrm>
            <a:off x="442913" y="495358"/>
            <a:ext cx="9807994" cy="387798"/>
          </a:xfrm>
        </p:spPr>
        <p:txBody>
          <a:bodyPr vert="horz" lIns="0" tIns="0" rIns="0" bIns="0" anchor="t">
            <a:noAutofit/>
          </a:bodyPr>
          <a:lstStyle>
            <a:lvl1pPr>
              <a:defRPr sz="2400" b="1" cap="all" spc="0" baseline="0">
                <a:solidFill>
                  <a:schemeClr val="accent1"/>
                </a:solidFill>
                <a:latin typeface="Arial" panose="020B0604020202020204" pitchFamily="34" charset="0"/>
                <a:cs typeface="Arial" panose="020B0604020202020204" pitchFamily="34" charset="0"/>
              </a:defRPr>
            </a:lvl1pPr>
          </a:lstStyle>
          <a:p>
            <a:r>
              <a:rPr lang="en-US"/>
              <a:t>CLICK TO ADD TITLE</a:t>
            </a:r>
          </a:p>
        </p:txBody>
      </p:sp>
      <p:pic>
        <p:nvPicPr>
          <p:cNvPr id="9" name="Picture 8">
            <a:extLst>
              <a:ext uri="{FF2B5EF4-FFF2-40B4-BE49-F238E27FC236}">
                <a16:creationId xmlns:a16="http://schemas.microsoft.com/office/drawing/2014/main" id="{C40C6FDD-CFDC-624D-9493-843D332A2ECB}"/>
              </a:ext>
            </a:extLst>
          </p:cNvPr>
          <p:cNvPicPr>
            <a:picLocks noChangeAspect="1"/>
          </p:cNvPicPr>
          <p:nvPr userDrawn="1"/>
        </p:nvPicPr>
        <p:blipFill>
          <a:blip r:embed="rId5"/>
          <a:stretch>
            <a:fillRect/>
          </a:stretch>
        </p:blipFill>
        <p:spPr>
          <a:xfrm>
            <a:off x="10543109" y="361787"/>
            <a:ext cx="1205979" cy="891655"/>
          </a:xfrm>
          <a:prstGeom prst="rect">
            <a:avLst/>
          </a:prstGeom>
        </p:spPr>
      </p:pic>
      <p:sp>
        <p:nvSpPr>
          <p:cNvPr id="20" name="TextBox 19">
            <a:extLst>
              <a:ext uri="{FF2B5EF4-FFF2-40B4-BE49-F238E27FC236}">
                <a16:creationId xmlns:a16="http://schemas.microsoft.com/office/drawing/2014/main" id="{DB93D3BC-E2F1-02AC-C4FF-C28B849911C9}"/>
              </a:ext>
            </a:extLst>
          </p:cNvPr>
          <p:cNvSpPr txBox="1"/>
          <p:nvPr userDrawn="1"/>
        </p:nvSpPr>
        <p:spPr>
          <a:xfrm>
            <a:off x="8993908" y="6446579"/>
            <a:ext cx="2743200" cy="184666"/>
          </a:xfrm>
          <a:prstGeom prst="rect">
            <a:avLst/>
          </a:prstGeom>
        </p:spPr>
        <p:txBody>
          <a:bodyPr vert="horz" lIns="0" tIns="0" rIns="0" bIns="0" rtlCol="0" anchor="ctr">
            <a:spAutoFit/>
          </a:bodyPr>
          <a:lstStyle>
            <a:defPPr>
              <a:defRPr lang="en-US"/>
            </a:defPPr>
            <a:lvl1pPr algn="r">
              <a:defRPr sz="1200">
                <a:solidFill>
                  <a:schemeClr val="tx1">
                    <a:tint val="75000"/>
                  </a:schemeClr>
                </a:solidFill>
                <a:latin typeface="Arial" panose="020B0604020202020204" pitchFamily="34" charset="0"/>
                <a:cs typeface="Arial" panose="020B0604020202020204" pitchFamily="34" charset="0"/>
              </a:defRPr>
            </a:lvl1pPr>
          </a:lstStyle>
          <a:p>
            <a:pPr marL="0" lvl="0" algn="r" defTabSz="914400" rtl="0" eaLnBrk="1" latinLnBrk="0" hangingPunct="1"/>
            <a:fld id="{BF7D9DE0-9183-D84C-A717-7044113B8FC2}" type="slidenum">
              <a:rPr lang="en-US" sz="1200" kern="1200" smtClean="0">
                <a:solidFill>
                  <a:schemeClr val="tx1">
                    <a:tint val="75000"/>
                  </a:schemeClr>
                </a:solidFill>
                <a:latin typeface="Arial" panose="020B0604020202020204" pitchFamily="34" charset="0"/>
                <a:ea typeface="+mn-ea"/>
                <a:cs typeface="Arial" panose="020B0604020202020204" pitchFamily="34" charset="0"/>
              </a:rPr>
              <a:pPr marL="0" lvl="0" algn="r" defTabSz="914400" rtl="0" eaLnBrk="1" latinLnBrk="0" hangingPunct="1"/>
              <a:t>‹#›</a:t>
            </a:fld>
            <a:endParaRPr lang="en-GB" sz="1200" kern="1200">
              <a:solidFill>
                <a:schemeClr val="tx1">
                  <a:tint val="75000"/>
                </a:schemeClr>
              </a:solidFill>
              <a:latin typeface="Arial" panose="020B0604020202020204" pitchFamily="34" charset="0"/>
              <a:ea typeface="+mn-ea"/>
              <a:cs typeface="Arial" panose="020B0604020202020204" pitchFamily="34" charset="0"/>
            </a:endParaRPr>
          </a:p>
        </p:txBody>
      </p:sp>
      <p:sp>
        <p:nvSpPr>
          <p:cNvPr id="6" name="Text Placeholder 5">
            <a:extLst>
              <a:ext uri="{FF2B5EF4-FFF2-40B4-BE49-F238E27FC236}">
                <a16:creationId xmlns:a16="http://schemas.microsoft.com/office/drawing/2014/main" id="{E09184E6-FFF6-D525-7503-8B70F5EAE5BE}"/>
              </a:ext>
            </a:extLst>
          </p:cNvPr>
          <p:cNvSpPr>
            <a:spLocks noGrp="1"/>
          </p:cNvSpPr>
          <p:nvPr>
            <p:ph type="body" sz="quarter" idx="10"/>
          </p:nvPr>
        </p:nvSpPr>
        <p:spPr>
          <a:xfrm>
            <a:off x="442913" y="1046375"/>
            <a:ext cx="9807994" cy="578927"/>
          </a:xfrm>
          <a:noFill/>
        </p:spPr>
        <p:txBody>
          <a:bodyPr wrap="square" lIns="0" tIns="0" rIns="0" bIns="0">
            <a:noAutofit/>
          </a:bodyPr>
          <a:lstStyle>
            <a:lvl1pPr marL="0" indent="0">
              <a:buNone/>
              <a:defRPr lang="en-US" sz="2000" b="1" smtClean="0">
                <a:solidFill>
                  <a:schemeClr val="accent3"/>
                </a:solidFill>
                <a:latin typeface="+mn-lt"/>
                <a:ea typeface="+mj-ea"/>
              </a:defRPr>
            </a:lvl1pPr>
            <a:lvl2pPr>
              <a:defRPr lang="en-US" sz="1800" smtClean="0">
                <a:latin typeface="+mn-lt"/>
                <a:cs typeface="+mn-cs"/>
              </a:defRPr>
            </a:lvl2pPr>
            <a:lvl3pPr>
              <a:defRPr lang="en-US" sz="1800" smtClean="0">
                <a:latin typeface="+mn-lt"/>
                <a:cs typeface="+mn-cs"/>
              </a:defRPr>
            </a:lvl3pPr>
            <a:lvl4pPr>
              <a:defRPr lang="en-US" smtClean="0">
                <a:latin typeface="+mn-lt"/>
                <a:cs typeface="+mn-cs"/>
              </a:defRPr>
            </a:lvl4pPr>
            <a:lvl5pPr>
              <a:defRPr lang="en-GB">
                <a:latin typeface="+mn-lt"/>
                <a:cs typeface="+mn-cs"/>
              </a:defRPr>
            </a:lvl5pPr>
          </a:lstStyle>
          <a:p>
            <a:pPr marL="0" lvl="0">
              <a:spcBef>
                <a:spcPct val="0"/>
              </a:spcBef>
            </a:pPr>
            <a:r>
              <a:rPr lang="en-US"/>
              <a:t>Click to edit Master text styles</a:t>
            </a:r>
          </a:p>
        </p:txBody>
      </p:sp>
      <p:sp>
        <p:nvSpPr>
          <p:cNvPr id="4" name="Content Placeholder 2">
            <a:extLst>
              <a:ext uri="{FF2B5EF4-FFF2-40B4-BE49-F238E27FC236}">
                <a16:creationId xmlns:a16="http://schemas.microsoft.com/office/drawing/2014/main" id="{D41986F4-BDA2-CCC1-8559-AE767F6F478D}"/>
              </a:ext>
            </a:extLst>
          </p:cNvPr>
          <p:cNvSpPr>
            <a:spLocks noGrp="1"/>
          </p:cNvSpPr>
          <p:nvPr>
            <p:ph idx="1"/>
          </p:nvPr>
        </p:nvSpPr>
        <p:spPr>
          <a:xfrm>
            <a:off x="442913" y="1773237"/>
            <a:ext cx="11306175" cy="4427537"/>
          </a:xfrm>
        </p:spPr>
        <p:txBody>
          <a:bodyPr>
            <a:normAutofit/>
          </a:bodyPr>
          <a:lstStyle>
            <a:lvl1pPr>
              <a:lnSpc>
                <a:spcPct val="100000"/>
              </a:lnSpc>
              <a:spcBef>
                <a:spcPts val="600"/>
              </a:spcBef>
              <a:defRPr sz="1600">
                <a:solidFill>
                  <a:schemeClr val="bg1">
                    <a:lumMod val="50000"/>
                  </a:schemeClr>
                </a:solidFill>
                <a:latin typeface="+mn-lt"/>
              </a:defRPr>
            </a:lvl1pPr>
            <a:lvl2pPr>
              <a:lnSpc>
                <a:spcPct val="100000"/>
              </a:lnSpc>
              <a:spcBef>
                <a:spcPts val="600"/>
              </a:spcBef>
              <a:defRPr sz="1400">
                <a:solidFill>
                  <a:schemeClr val="bg1">
                    <a:lumMod val="50000"/>
                  </a:schemeClr>
                </a:solidFill>
                <a:latin typeface="+mn-lt"/>
              </a:defRPr>
            </a:lvl2pPr>
            <a:lvl3pPr>
              <a:lnSpc>
                <a:spcPct val="100000"/>
              </a:lnSpc>
              <a:spcBef>
                <a:spcPts val="600"/>
              </a:spcBef>
              <a:defRPr sz="1200">
                <a:solidFill>
                  <a:schemeClr val="bg1">
                    <a:lumMod val="50000"/>
                  </a:schemeClr>
                </a:solidFill>
                <a:latin typeface="+mn-lt"/>
              </a:defRPr>
            </a:lvl3pPr>
            <a:lvl4pPr>
              <a:lnSpc>
                <a:spcPct val="100000"/>
              </a:lnSpc>
              <a:spcBef>
                <a:spcPts val="600"/>
              </a:spcBef>
              <a:defRPr sz="1100">
                <a:solidFill>
                  <a:schemeClr val="bg1">
                    <a:lumMod val="50000"/>
                  </a:schemeClr>
                </a:solidFill>
                <a:latin typeface="+mn-lt"/>
              </a:defRPr>
            </a:lvl4pPr>
            <a:lvl5pPr>
              <a:lnSpc>
                <a:spcPct val="100000"/>
              </a:lnSpc>
              <a:spcBef>
                <a:spcPts val="600"/>
              </a:spcBef>
              <a:defRPr sz="1100">
                <a:solidFill>
                  <a:schemeClr val="bg1">
                    <a:lumMod val="50000"/>
                  </a:schemeClr>
                </a:solidFill>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3" name="Straight Connector 2">
            <a:extLst>
              <a:ext uri="{FF2B5EF4-FFF2-40B4-BE49-F238E27FC236}">
                <a16:creationId xmlns:a16="http://schemas.microsoft.com/office/drawing/2014/main" id="{FF99DD67-22D7-F377-C64E-E51AE5C6741F}"/>
              </a:ext>
            </a:extLst>
          </p:cNvPr>
          <p:cNvCxnSpPr>
            <a:cxnSpLocks/>
          </p:cNvCxnSpPr>
          <p:nvPr userDrawn="1"/>
        </p:nvCxnSpPr>
        <p:spPr>
          <a:xfrm>
            <a:off x="442913" y="968489"/>
            <a:ext cx="9807994" cy="0"/>
          </a:xfrm>
          <a:prstGeom prst="line">
            <a:avLst/>
          </a:prstGeom>
          <a:ln w="19050" cap="sq">
            <a:solidFill>
              <a:srgbClr val="C8AA3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08208083"/>
      </p:ext>
    </p:extLst>
  </p:cSld>
  <p:clrMapOvr>
    <a:masterClrMapping/>
  </p:clrMapOvr>
  <p:extLst>
    <p:ext uri="{DCECCB84-F9BA-43D5-87BE-67443E8EF086}">
      <p15:sldGuideLst xmlns:p15="http://schemas.microsoft.com/office/powerpoint/2012/main">
        <p15:guide id="1" orient="horz" pos="1117">
          <p15:clr>
            <a:srgbClr val="FBAE40"/>
          </p15:clr>
        </p15:guide>
        <p15:guide id="2" pos="3840">
          <p15:clr>
            <a:srgbClr val="FBAE40"/>
          </p15:clr>
        </p15:guide>
        <p15:guide id="3" orient="horz" pos="3906">
          <p15:clr>
            <a:srgbClr val="FBAE40"/>
          </p15:clr>
        </p15:guide>
        <p15:guide id="4" pos="279">
          <p15:clr>
            <a:srgbClr val="FBAE40"/>
          </p15:clr>
        </p15:guide>
        <p15:guide id="5" pos="740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itle subtitle and Content_draft">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F9DCC8F3-7E8D-916D-CC33-A7CE828705C5}"/>
              </a:ext>
            </a:extLst>
          </p:cNvPr>
          <p:cNvGraphicFramePr>
            <a:graphicFrameLocks noChangeAspect="1"/>
          </p:cNvGraphicFramePr>
          <p:nvPr userDrawn="1">
            <p:custDataLst>
              <p:tags r:id="rId1"/>
            </p:custDataLst>
            <p:extLst>
              <p:ext uri="{D42A27DB-BD31-4B8C-83A1-F6EECF244321}">
                <p14:modId xmlns:p14="http://schemas.microsoft.com/office/powerpoint/2010/main" val="346273556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6" imgH="426" progId="TCLayout.ActiveDocument.1">
                  <p:embed/>
                </p:oleObj>
              </mc:Choice>
              <mc:Fallback>
                <p:oleObj name="think-cell Slide" r:id="rId3" imgW="426" imgH="426" progId="TCLayout.ActiveDocument.1">
                  <p:embed/>
                  <p:pic>
                    <p:nvPicPr>
                      <p:cNvPr id="7" name="think-cell data - do not delete" hidden="1">
                        <a:extLst>
                          <a:ext uri="{FF2B5EF4-FFF2-40B4-BE49-F238E27FC236}">
                            <a16:creationId xmlns:a16="http://schemas.microsoft.com/office/drawing/2014/main" id="{F9DCC8F3-7E8D-916D-CC33-A7CE828705C5}"/>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A973BB0C-AD79-8443-9D50-40BB280338A3}"/>
              </a:ext>
            </a:extLst>
          </p:cNvPr>
          <p:cNvSpPr>
            <a:spLocks noGrp="1"/>
          </p:cNvSpPr>
          <p:nvPr>
            <p:ph type="title" hasCustomPrompt="1"/>
          </p:nvPr>
        </p:nvSpPr>
        <p:spPr>
          <a:xfrm>
            <a:off x="442913" y="495358"/>
            <a:ext cx="9807994" cy="387798"/>
          </a:xfrm>
        </p:spPr>
        <p:txBody>
          <a:bodyPr vert="horz" lIns="0" tIns="0" rIns="0" bIns="0" anchor="t">
            <a:noAutofit/>
          </a:bodyPr>
          <a:lstStyle>
            <a:lvl1pPr>
              <a:defRPr sz="2400" b="1" cap="all" spc="0" baseline="0">
                <a:solidFill>
                  <a:schemeClr val="accent1"/>
                </a:solidFill>
                <a:latin typeface="Arial" panose="020B0604020202020204" pitchFamily="34" charset="0"/>
                <a:cs typeface="Arial" panose="020B0604020202020204" pitchFamily="34" charset="0"/>
              </a:defRPr>
            </a:lvl1pPr>
          </a:lstStyle>
          <a:p>
            <a:r>
              <a:rPr lang="en-US"/>
              <a:t>CLICK TO ADD TITLE</a:t>
            </a:r>
          </a:p>
        </p:txBody>
      </p:sp>
      <p:pic>
        <p:nvPicPr>
          <p:cNvPr id="9" name="Picture 8">
            <a:extLst>
              <a:ext uri="{FF2B5EF4-FFF2-40B4-BE49-F238E27FC236}">
                <a16:creationId xmlns:a16="http://schemas.microsoft.com/office/drawing/2014/main" id="{C40C6FDD-CFDC-624D-9493-843D332A2ECB}"/>
              </a:ext>
            </a:extLst>
          </p:cNvPr>
          <p:cNvPicPr>
            <a:picLocks noChangeAspect="1"/>
          </p:cNvPicPr>
          <p:nvPr userDrawn="1"/>
        </p:nvPicPr>
        <p:blipFill>
          <a:blip r:embed="rId5"/>
          <a:stretch>
            <a:fillRect/>
          </a:stretch>
        </p:blipFill>
        <p:spPr>
          <a:xfrm>
            <a:off x="10543109" y="361787"/>
            <a:ext cx="1205979" cy="891655"/>
          </a:xfrm>
          <a:prstGeom prst="rect">
            <a:avLst/>
          </a:prstGeom>
        </p:spPr>
      </p:pic>
      <p:sp>
        <p:nvSpPr>
          <p:cNvPr id="20" name="TextBox 19">
            <a:extLst>
              <a:ext uri="{FF2B5EF4-FFF2-40B4-BE49-F238E27FC236}">
                <a16:creationId xmlns:a16="http://schemas.microsoft.com/office/drawing/2014/main" id="{DB93D3BC-E2F1-02AC-C4FF-C28B849911C9}"/>
              </a:ext>
            </a:extLst>
          </p:cNvPr>
          <p:cNvSpPr txBox="1"/>
          <p:nvPr userDrawn="1"/>
        </p:nvSpPr>
        <p:spPr>
          <a:xfrm>
            <a:off x="8993908" y="6446579"/>
            <a:ext cx="2743200" cy="184666"/>
          </a:xfrm>
          <a:prstGeom prst="rect">
            <a:avLst/>
          </a:prstGeom>
        </p:spPr>
        <p:txBody>
          <a:bodyPr vert="horz" lIns="0" tIns="0" rIns="0" bIns="0" rtlCol="0" anchor="ctr">
            <a:spAutoFit/>
          </a:bodyPr>
          <a:lstStyle>
            <a:defPPr>
              <a:defRPr lang="en-US"/>
            </a:defPPr>
            <a:lvl1pPr algn="r">
              <a:defRPr sz="1200">
                <a:solidFill>
                  <a:schemeClr val="tx1">
                    <a:tint val="75000"/>
                  </a:schemeClr>
                </a:solidFill>
                <a:latin typeface="Arial" panose="020B0604020202020204" pitchFamily="34" charset="0"/>
                <a:cs typeface="Arial" panose="020B0604020202020204" pitchFamily="34" charset="0"/>
              </a:defRPr>
            </a:lvl1pPr>
          </a:lstStyle>
          <a:p>
            <a:pPr marL="0" lvl="0" algn="r" defTabSz="914400" rtl="0" eaLnBrk="1" latinLnBrk="0" hangingPunct="1"/>
            <a:fld id="{BF7D9DE0-9183-D84C-A717-7044113B8FC2}" type="slidenum">
              <a:rPr lang="en-US" sz="1200" kern="1200" smtClean="0">
                <a:solidFill>
                  <a:srgbClr val="898989"/>
                </a:solidFill>
                <a:latin typeface="Arial" panose="020B0604020202020204" pitchFamily="34" charset="0"/>
                <a:ea typeface="+mn-ea"/>
                <a:cs typeface="Arial" panose="020B0604020202020204" pitchFamily="34" charset="0"/>
              </a:rPr>
              <a:pPr marL="0" lvl="0" algn="r" defTabSz="914400" rtl="0" eaLnBrk="1" latinLnBrk="0" hangingPunct="1"/>
              <a:t>‹#›</a:t>
            </a:fld>
            <a:endParaRPr lang="en-GB" sz="1200" kern="1200">
              <a:solidFill>
                <a:srgbClr val="898989"/>
              </a:solidFill>
              <a:latin typeface="Arial" panose="020B0604020202020204" pitchFamily="34" charset="0"/>
              <a:ea typeface="+mn-ea"/>
              <a:cs typeface="Arial" panose="020B0604020202020204" pitchFamily="34" charset="0"/>
            </a:endParaRPr>
          </a:p>
        </p:txBody>
      </p:sp>
      <p:sp>
        <p:nvSpPr>
          <p:cNvPr id="6" name="Text Placeholder 5">
            <a:extLst>
              <a:ext uri="{FF2B5EF4-FFF2-40B4-BE49-F238E27FC236}">
                <a16:creationId xmlns:a16="http://schemas.microsoft.com/office/drawing/2014/main" id="{E09184E6-FFF6-D525-7503-8B70F5EAE5BE}"/>
              </a:ext>
            </a:extLst>
          </p:cNvPr>
          <p:cNvSpPr>
            <a:spLocks noGrp="1"/>
          </p:cNvSpPr>
          <p:nvPr>
            <p:ph type="body" sz="quarter" idx="10"/>
          </p:nvPr>
        </p:nvSpPr>
        <p:spPr>
          <a:xfrm>
            <a:off x="442913" y="1046375"/>
            <a:ext cx="9807994" cy="578927"/>
          </a:xfrm>
          <a:noFill/>
        </p:spPr>
        <p:txBody>
          <a:bodyPr wrap="square" lIns="0" tIns="0" rIns="0" bIns="0">
            <a:noAutofit/>
          </a:bodyPr>
          <a:lstStyle>
            <a:lvl1pPr marL="0" indent="0">
              <a:buNone/>
              <a:defRPr lang="en-US" sz="2000" b="1" smtClean="0">
                <a:solidFill>
                  <a:schemeClr val="accent3"/>
                </a:solidFill>
                <a:latin typeface="+mn-lt"/>
                <a:ea typeface="+mj-ea"/>
              </a:defRPr>
            </a:lvl1pPr>
            <a:lvl2pPr>
              <a:defRPr lang="en-US" sz="1800" smtClean="0">
                <a:latin typeface="+mn-lt"/>
                <a:cs typeface="+mn-cs"/>
              </a:defRPr>
            </a:lvl2pPr>
            <a:lvl3pPr>
              <a:defRPr lang="en-US" sz="1800" smtClean="0">
                <a:latin typeface="+mn-lt"/>
                <a:cs typeface="+mn-cs"/>
              </a:defRPr>
            </a:lvl3pPr>
            <a:lvl4pPr>
              <a:defRPr lang="en-US" smtClean="0">
                <a:latin typeface="+mn-lt"/>
                <a:cs typeface="+mn-cs"/>
              </a:defRPr>
            </a:lvl4pPr>
            <a:lvl5pPr>
              <a:defRPr lang="en-GB">
                <a:latin typeface="+mn-lt"/>
                <a:cs typeface="+mn-cs"/>
              </a:defRPr>
            </a:lvl5pPr>
          </a:lstStyle>
          <a:p>
            <a:pPr marL="0" lvl="0">
              <a:spcBef>
                <a:spcPct val="0"/>
              </a:spcBef>
            </a:pPr>
            <a:r>
              <a:rPr lang="en-US"/>
              <a:t>Click to edit Master text styles</a:t>
            </a:r>
          </a:p>
        </p:txBody>
      </p:sp>
      <p:sp>
        <p:nvSpPr>
          <p:cNvPr id="4" name="Content Placeholder 2">
            <a:extLst>
              <a:ext uri="{FF2B5EF4-FFF2-40B4-BE49-F238E27FC236}">
                <a16:creationId xmlns:a16="http://schemas.microsoft.com/office/drawing/2014/main" id="{D41986F4-BDA2-CCC1-8559-AE767F6F478D}"/>
              </a:ext>
            </a:extLst>
          </p:cNvPr>
          <p:cNvSpPr>
            <a:spLocks noGrp="1"/>
          </p:cNvSpPr>
          <p:nvPr>
            <p:ph idx="1"/>
          </p:nvPr>
        </p:nvSpPr>
        <p:spPr>
          <a:xfrm>
            <a:off x="442913" y="1773237"/>
            <a:ext cx="11306175" cy="4427537"/>
          </a:xfrm>
        </p:spPr>
        <p:txBody>
          <a:bodyPr>
            <a:normAutofit/>
          </a:bodyPr>
          <a:lstStyle>
            <a:lvl1pPr>
              <a:lnSpc>
                <a:spcPct val="100000"/>
              </a:lnSpc>
              <a:spcBef>
                <a:spcPts val="600"/>
              </a:spcBef>
              <a:defRPr sz="1600">
                <a:solidFill>
                  <a:schemeClr val="bg1">
                    <a:lumMod val="50000"/>
                  </a:schemeClr>
                </a:solidFill>
                <a:latin typeface="+mn-lt"/>
              </a:defRPr>
            </a:lvl1pPr>
            <a:lvl2pPr>
              <a:lnSpc>
                <a:spcPct val="100000"/>
              </a:lnSpc>
              <a:spcBef>
                <a:spcPts val="600"/>
              </a:spcBef>
              <a:defRPr sz="1400">
                <a:solidFill>
                  <a:schemeClr val="bg1">
                    <a:lumMod val="50000"/>
                  </a:schemeClr>
                </a:solidFill>
                <a:latin typeface="+mn-lt"/>
              </a:defRPr>
            </a:lvl2pPr>
            <a:lvl3pPr>
              <a:lnSpc>
                <a:spcPct val="100000"/>
              </a:lnSpc>
              <a:spcBef>
                <a:spcPts val="600"/>
              </a:spcBef>
              <a:defRPr sz="1200">
                <a:solidFill>
                  <a:schemeClr val="bg1">
                    <a:lumMod val="50000"/>
                  </a:schemeClr>
                </a:solidFill>
                <a:latin typeface="+mn-lt"/>
              </a:defRPr>
            </a:lvl3pPr>
            <a:lvl4pPr>
              <a:lnSpc>
                <a:spcPct val="100000"/>
              </a:lnSpc>
              <a:spcBef>
                <a:spcPts val="600"/>
              </a:spcBef>
              <a:defRPr sz="1100">
                <a:solidFill>
                  <a:schemeClr val="bg1">
                    <a:lumMod val="50000"/>
                  </a:schemeClr>
                </a:solidFill>
                <a:latin typeface="+mn-lt"/>
              </a:defRPr>
            </a:lvl4pPr>
            <a:lvl5pPr>
              <a:lnSpc>
                <a:spcPct val="100000"/>
              </a:lnSpc>
              <a:spcBef>
                <a:spcPts val="600"/>
              </a:spcBef>
              <a:defRPr sz="1100">
                <a:solidFill>
                  <a:schemeClr val="bg1">
                    <a:lumMod val="50000"/>
                  </a:schemeClr>
                </a:solidFill>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3" name="Straight Connector 2">
            <a:extLst>
              <a:ext uri="{FF2B5EF4-FFF2-40B4-BE49-F238E27FC236}">
                <a16:creationId xmlns:a16="http://schemas.microsoft.com/office/drawing/2014/main" id="{FF99DD67-22D7-F377-C64E-E51AE5C6741F}"/>
              </a:ext>
            </a:extLst>
          </p:cNvPr>
          <p:cNvCxnSpPr>
            <a:cxnSpLocks/>
          </p:cNvCxnSpPr>
          <p:nvPr userDrawn="1"/>
        </p:nvCxnSpPr>
        <p:spPr>
          <a:xfrm>
            <a:off x="442913" y="968489"/>
            <a:ext cx="9807994" cy="0"/>
          </a:xfrm>
          <a:prstGeom prst="line">
            <a:avLst/>
          </a:prstGeom>
          <a:ln w="19050" cap="sq">
            <a:solidFill>
              <a:srgbClr val="C8AA3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83203921"/>
      </p:ext>
    </p:extLst>
  </p:cSld>
  <p:clrMapOvr>
    <a:masterClrMapping/>
  </p:clrMapOvr>
  <p:extLst>
    <p:ext uri="{DCECCB84-F9BA-43D5-87BE-67443E8EF086}">
      <p15:sldGuideLst xmlns:p15="http://schemas.microsoft.com/office/powerpoint/2012/main">
        <p15:guide id="1" orient="horz" pos="1117">
          <p15:clr>
            <a:srgbClr val="FBAE40"/>
          </p15:clr>
        </p15:guide>
        <p15:guide id="2" pos="3840">
          <p15:clr>
            <a:srgbClr val="FBAE40"/>
          </p15:clr>
        </p15:guide>
        <p15:guide id="3" orient="horz" pos="3906">
          <p15:clr>
            <a:srgbClr val="FBAE40"/>
          </p15:clr>
        </p15:guide>
        <p15:guide id="4" pos="279">
          <p15:clr>
            <a:srgbClr val="FBAE40"/>
          </p15:clr>
        </p15:guide>
        <p15:guide id="5" pos="740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oleObject" Target="../embeddings/oleObject1.bin"/><Relationship Id="rId5" Type="http://schemas.openxmlformats.org/officeDocument/2006/relationships/slideLayout" Target="../slideLayouts/slideLayout5.xml"/><Relationship Id="rId10" Type="http://schemas.openxmlformats.org/officeDocument/2006/relationships/tags" Target="../tags/tag2.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ABCAE095-31B9-C629-15FA-4377C50034A9}"/>
              </a:ext>
            </a:extLst>
          </p:cNvPr>
          <p:cNvGraphicFramePr>
            <a:graphicFrameLocks noChangeAspect="1"/>
          </p:cNvGraphicFramePr>
          <p:nvPr userDrawn="1">
            <p:custDataLst>
              <p:tags r:id="rId10"/>
            </p:custDataLst>
            <p:extLst>
              <p:ext uri="{D42A27DB-BD31-4B8C-83A1-F6EECF244321}">
                <p14:modId xmlns:p14="http://schemas.microsoft.com/office/powerpoint/2010/main" val="79191642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1" imgW="426" imgH="426" progId="TCLayout.ActiveDocument.1">
                  <p:embed/>
                </p:oleObj>
              </mc:Choice>
              <mc:Fallback>
                <p:oleObj name="think-cell Slide" r:id="rId11" imgW="426" imgH="426" progId="TCLayout.ActiveDocument.1">
                  <p:embed/>
                  <p:pic>
                    <p:nvPicPr>
                      <p:cNvPr id="8" name="think-cell data - do not delete" hidden="1">
                        <a:extLst>
                          <a:ext uri="{FF2B5EF4-FFF2-40B4-BE49-F238E27FC236}">
                            <a16:creationId xmlns:a16="http://schemas.microsoft.com/office/drawing/2014/main" id="{ABCAE095-31B9-C629-15FA-4377C50034A9}"/>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4B5EBDA7-2D3C-9F40-A28E-B9A41DE0505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CE7EEF0-02E0-D941-B8DA-945FD3AAD6C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76C03AA-866D-0C4B-96A5-09556E4E9D8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9DF5664D-CD0C-0B43-A021-963BEEF951A6}" type="datetimeFigureOut">
              <a:rPr lang="en-US" smtClean="0"/>
              <a:pPr/>
              <a:t>5/15/2025</a:t>
            </a:fld>
            <a:endParaRPr lang="en-US"/>
          </a:p>
        </p:txBody>
      </p:sp>
      <p:sp>
        <p:nvSpPr>
          <p:cNvPr id="5" name="Footer Placeholder 4">
            <a:extLst>
              <a:ext uri="{FF2B5EF4-FFF2-40B4-BE49-F238E27FC236}">
                <a16:creationId xmlns:a16="http://schemas.microsoft.com/office/drawing/2014/main" id="{408937D1-378E-B24A-989E-B1A085D370E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a:p>
        </p:txBody>
      </p:sp>
      <p:sp>
        <p:nvSpPr>
          <p:cNvPr id="6" name="Slide Number Placeholder 5">
            <a:extLst>
              <a:ext uri="{FF2B5EF4-FFF2-40B4-BE49-F238E27FC236}">
                <a16:creationId xmlns:a16="http://schemas.microsoft.com/office/drawing/2014/main" id="{497D5F50-904A-5A46-BF50-3FC3FFC411D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BF7D9DE0-9183-D84C-A717-7044113B8FC2}" type="slidenum">
              <a:rPr lang="en-US" smtClean="0"/>
              <a:pPr/>
              <a:t>‹#›</a:t>
            </a:fld>
            <a:endParaRPr lang="en-US"/>
          </a:p>
        </p:txBody>
      </p:sp>
    </p:spTree>
    <p:extLst>
      <p:ext uri="{BB962C8B-B14F-4D97-AF65-F5344CB8AC3E}">
        <p14:creationId xmlns:p14="http://schemas.microsoft.com/office/powerpoint/2010/main" val="40254788"/>
      </p:ext>
    </p:extLst>
  </p:cSld>
  <p:clrMap bg1="lt1" tx1="dk1" bg2="lt2" tx2="dk2" accent1="accent1" accent2="accent2" accent3="accent3" accent4="accent4" accent5="accent5" accent6="accent6" hlink="hlink" folHlink="folHlink"/>
  <p:sldLayoutIdLst>
    <p:sldLayoutId id="2147483667" r:id="rId1"/>
    <p:sldLayoutId id="2147483649" r:id="rId2"/>
    <p:sldLayoutId id="2147483662" r:id="rId3"/>
    <p:sldLayoutId id="2147483663" r:id="rId4"/>
    <p:sldLayoutId id="2147483651" r:id="rId5"/>
    <p:sldLayoutId id="2147483660" r:id="rId6"/>
    <p:sldLayoutId id="2147483668" r:id="rId7"/>
    <p:sldLayoutId id="2147483669" r:id="rId8"/>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chart" Target="../charts/chart3.xml"/><Relationship Id="rId4" Type="http://schemas.openxmlformats.org/officeDocument/2006/relationships/chart" Target="../charts/chart2.xml"/></Relationships>
</file>

<file path=ppt/slides/_rels/slide12.xml.rels><?xml version="1.0" encoding="UTF-8" standalone="yes"?>
<Relationships xmlns="http://schemas.openxmlformats.org/package/2006/relationships"><Relationship Id="rId3" Type="http://schemas.openxmlformats.org/officeDocument/2006/relationships/image" Target="../media/image60.png"/><Relationship Id="rId7" Type="http://schemas.openxmlformats.org/officeDocument/2006/relationships/image" Target="../media/image63.jpe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62.jpeg"/><Relationship Id="rId5" Type="http://schemas.openxmlformats.org/officeDocument/2006/relationships/image" Target="../media/image52.jpeg"/><Relationship Id="rId4" Type="http://schemas.openxmlformats.org/officeDocument/2006/relationships/image" Target="../media/image61.svg"/></Relationships>
</file>

<file path=ppt/slides/_rels/slide13.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hyperlink" Target="mailto:IR@eshraquae.com" TargetMode="External"/><Relationship Id="rId2" Type="http://schemas.openxmlformats.org/officeDocument/2006/relationships/hyperlink" Target="mailto:Eshraq@teneo.com" TargetMode="Externa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sv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0.sv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svg"/><Relationship Id="rId9" Type="http://schemas.openxmlformats.org/officeDocument/2006/relationships/image" Target="../media/image13.png"/><Relationship Id="rId14" Type="http://schemas.openxmlformats.org/officeDocument/2006/relationships/image" Target="../media/image18.svg"/></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tags" Target="../tags/tag5.xml"/><Relationship Id="rId4" Type="http://schemas.openxmlformats.org/officeDocument/2006/relationships/image" Target="../media/image19.emf"/></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ags" Target="../tags/tag6.xml"/><Relationship Id="rId5" Type="http://schemas.openxmlformats.org/officeDocument/2006/relationships/image" Target="../media/image1.emf"/><Relationship Id="rId4" Type="http://schemas.openxmlformats.org/officeDocument/2006/relationships/oleObject" Target="../embeddings/oleObject5.bin"/></Relationships>
</file>

<file path=ppt/slides/_rels/slide6.xml.rels><?xml version="1.0" encoding="UTF-8" standalone="yes"?>
<Relationships xmlns="http://schemas.openxmlformats.org/package/2006/relationships"><Relationship Id="rId13" Type="http://schemas.openxmlformats.org/officeDocument/2006/relationships/image" Target="../media/image28.png"/><Relationship Id="rId18" Type="http://schemas.openxmlformats.org/officeDocument/2006/relationships/image" Target="../media/image33.png"/><Relationship Id="rId26" Type="http://schemas.openxmlformats.org/officeDocument/2006/relationships/image" Target="../media/image41.png"/><Relationship Id="rId3" Type="http://schemas.openxmlformats.org/officeDocument/2006/relationships/notesSlide" Target="../notesSlides/notesSlide3.xml"/><Relationship Id="rId21" Type="http://schemas.openxmlformats.org/officeDocument/2006/relationships/image" Target="../media/image36.svg"/><Relationship Id="rId34" Type="http://schemas.openxmlformats.org/officeDocument/2006/relationships/image" Target="../media/image49.png"/><Relationship Id="rId7" Type="http://schemas.openxmlformats.org/officeDocument/2006/relationships/image" Target="../media/image22.png"/><Relationship Id="rId12" Type="http://schemas.openxmlformats.org/officeDocument/2006/relationships/image" Target="../media/image27.png"/><Relationship Id="rId17" Type="http://schemas.openxmlformats.org/officeDocument/2006/relationships/image" Target="../media/image32.svg"/><Relationship Id="rId25" Type="http://schemas.openxmlformats.org/officeDocument/2006/relationships/image" Target="../media/image40.svg"/><Relationship Id="rId33" Type="http://schemas.openxmlformats.org/officeDocument/2006/relationships/image" Target="../media/image48.svg"/><Relationship Id="rId2" Type="http://schemas.openxmlformats.org/officeDocument/2006/relationships/slideLayout" Target="../slideLayouts/slideLayout8.xml"/><Relationship Id="rId16" Type="http://schemas.openxmlformats.org/officeDocument/2006/relationships/image" Target="../media/image31.png"/><Relationship Id="rId20" Type="http://schemas.openxmlformats.org/officeDocument/2006/relationships/image" Target="../media/image35.png"/><Relationship Id="rId29" Type="http://schemas.openxmlformats.org/officeDocument/2006/relationships/image" Target="../media/image44.svg"/><Relationship Id="rId1" Type="http://schemas.openxmlformats.org/officeDocument/2006/relationships/tags" Target="../tags/tag7.xml"/><Relationship Id="rId6" Type="http://schemas.openxmlformats.org/officeDocument/2006/relationships/image" Target="../media/image21.jpeg"/><Relationship Id="rId11" Type="http://schemas.openxmlformats.org/officeDocument/2006/relationships/image" Target="../media/image26.png"/><Relationship Id="rId24" Type="http://schemas.openxmlformats.org/officeDocument/2006/relationships/image" Target="../media/image39.png"/><Relationship Id="rId32" Type="http://schemas.openxmlformats.org/officeDocument/2006/relationships/image" Target="../media/image47.png"/><Relationship Id="rId5" Type="http://schemas.openxmlformats.org/officeDocument/2006/relationships/image" Target="../media/image20.emf"/><Relationship Id="rId15" Type="http://schemas.openxmlformats.org/officeDocument/2006/relationships/image" Target="../media/image30.svg"/><Relationship Id="rId23" Type="http://schemas.openxmlformats.org/officeDocument/2006/relationships/image" Target="../media/image38.svg"/><Relationship Id="rId28" Type="http://schemas.openxmlformats.org/officeDocument/2006/relationships/image" Target="../media/image43.png"/><Relationship Id="rId10" Type="http://schemas.openxmlformats.org/officeDocument/2006/relationships/image" Target="../media/image25.jpeg"/><Relationship Id="rId19" Type="http://schemas.openxmlformats.org/officeDocument/2006/relationships/image" Target="../media/image34.svg"/><Relationship Id="rId31" Type="http://schemas.openxmlformats.org/officeDocument/2006/relationships/image" Target="../media/image46.svg"/><Relationship Id="rId4" Type="http://schemas.openxmlformats.org/officeDocument/2006/relationships/oleObject" Target="../embeddings/oleObject6.bin"/><Relationship Id="rId9" Type="http://schemas.openxmlformats.org/officeDocument/2006/relationships/image" Target="../media/image24.png"/><Relationship Id="rId14" Type="http://schemas.openxmlformats.org/officeDocument/2006/relationships/image" Target="../media/image29.png"/><Relationship Id="rId22" Type="http://schemas.openxmlformats.org/officeDocument/2006/relationships/image" Target="../media/image37.png"/><Relationship Id="rId27" Type="http://schemas.openxmlformats.org/officeDocument/2006/relationships/image" Target="../media/image42.svg"/><Relationship Id="rId30" Type="http://schemas.openxmlformats.org/officeDocument/2006/relationships/image" Target="../media/image45.png"/><Relationship Id="rId35" Type="http://schemas.openxmlformats.org/officeDocument/2006/relationships/image" Target="../media/image50.svg"/><Relationship Id="rId8" Type="http://schemas.openxmlformats.org/officeDocument/2006/relationships/image" Target="../media/image23.sv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8.xml"/><Relationship Id="rId1" Type="http://schemas.openxmlformats.org/officeDocument/2006/relationships/tags" Target="../tags/tag8.xml"/><Relationship Id="rId6" Type="http://schemas.openxmlformats.org/officeDocument/2006/relationships/image" Target="../media/image51.jpeg"/><Relationship Id="rId5" Type="http://schemas.openxmlformats.org/officeDocument/2006/relationships/image" Target="../media/image20.emf"/><Relationship Id="rId4" Type="http://schemas.openxmlformats.org/officeDocument/2006/relationships/oleObject" Target="../embeddings/oleObject7.bin"/></Relationships>
</file>

<file path=ppt/slides/_rels/slide8.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5.xml"/><Relationship Id="rId1" Type="http://schemas.openxmlformats.org/officeDocument/2006/relationships/slideLayout" Target="../slideLayouts/slideLayout8.xml"/><Relationship Id="rId5" Type="http://schemas.openxmlformats.org/officeDocument/2006/relationships/image" Target="../media/image51.jpeg"/><Relationship Id="rId4" Type="http://schemas.openxmlformats.org/officeDocument/2006/relationships/image" Target="../media/image53.png"/></Relationships>
</file>

<file path=ppt/slides/_rels/slide9.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notesSlide" Target="../notesSlides/notesSlide6.xml"/><Relationship Id="rId7" Type="http://schemas.openxmlformats.org/officeDocument/2006/relationships/image" Target="../media/image55.svg"/><Relationship Id="rId2" Type="http://schemas.openxmlformats.org/officeDocument/2006/relationships/slideLayout" Target="../slideLayouts/slideLayout8.xml"/><Relationship Id="rId1" Type="http://schemas.openxmlformats.org/officeDocument/2006/relationships/tags" Target="../tags/tag9.xml"/><Relationship Id="rId6" Type="http://schemas.openxmlformats.org/officeDocument/2006/relationships/image" Target="../media/image54.png"/><Relationship Id="rId11" Type="http://schemas.openxmlformats.org/officeDocument/2006/relationships/image" Target="../media/image59.svg"/><Relationship Id="rId5" Type="http://schemas.openxmlformats.org/officeDocument/2006/relationships/image" Target="../media/image20.emf"/><Relationship Id="rId10" Type="http://schemas.openxmlformats.org/officeDocument/2006/relationships/image" Target="../media/image58.png"/><Relationship Id="rId4" Type="http://schemas.openxmlformats.org/officeDocument/2006/relationships/oleObject" Target="../embeddings/oleObject7.bin"/><Relationship Id="rId9" Type="http://schemas.openxmlformats.org/officeDocument/2006/relationships/image" Target="../media/image57.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A232489-7980-8249-93B0-A8770374C6CA}"/>
              </a:ext>
            </a:extLst>
          </p:cNvPr>
          <p:cNvSpPr>
            <a:spLocks noGrp="1"/>
          </p:cNvSpPr>
          <p:nvPr>
            <p:ph type="title"/>
          </p:nvPr>
        </p:nvSpPr>
        <p:spPr>
          <a:xfrm>
            <a:off x="706535" y="3084964"/>
            <a:ext cx="10515600" cy="2852737"/>
          </a:xfrm>
        </p:spPr>
        <p:txBody>
          <a:bodyPr>
            <a:normAutofit/>
          </a:bodyPr>
          <a:lstStyle/>
          <a:p>
            <a:r>
              <a:rPr lang="en-US" sz="3200" b="0" i="0" u="none" strike="noStrike">
                <a:solidFill>
                  <a:srgbClr val="FFFFFF"/>
                </a:solidFill>
                <a:effectLst/>
                <a:latin typeface="Arial" panose="020B0604020202020204" pitchFamily="34" charset="0"/>
              </a:rPr>
              <a:t>Q1 2025 Business Review</a:t>
            </a:r>
            <a:br>
              <a:rPr lang="en-US" sz="3200" b="0" i="0" u="none" strike="noStrike">
                <a:solidFill>
                  <a:srgbClr val="FFFFFF"/>
                </a:solidFill>
                <a:effectLst/>
                <a:latin typeface="Arial" panose="020B0604020202020204" pitchFamily="34" charset="0"/>
              </a:rPr>
            </a:br>
            <a:r>
              <a:rPr lang="en-US" sz="1600" b="0" i="0" u="none" strike="noStrike">
                <a:solidFill>
                  <a:srgbClr val="FFFFFF"/>
                </a:solidFill>
                <a:effectLst/>
                <a:latin typeface="Arial" panose="020B0604020202020204" pitchFamily="34" charset="0"/>
              </a:rPr>
              <a:t>May 2025</a:t>
            </a:r>
            <a:r>
              <a:rPr lang="en-US" sz="3200" b="0" i="0">
                <a:solidFill>
                  <a:srgbClr val="000000"/>
                </a:solidFill>
                <a:effectLst/>
                <a:latin typeface="Arial" panose="020B0604020202020204" pitchFamily="34" charset="0"/>
              </a:rPr>
              <a:t>​</a:t>
            </a:r>
            <a:endParaRPr lang="en-US" sz="2800"/>
          </a:p>
        </p:txBody>
      </p:sp>
      <p:sp>
        <p:nvSpPr>
          <p:cNvPr id="3" name="Slide Number Placeholder 2">
            <a:extLst>
              <a:ext uri="{FF2B5EF4-FFF2-40B4-BE49-F238E27FC236}">
                <a16:creationId xmlns:a16="http://schemas.microsoft.com/office/drawing/2014/main" id="{88B5F9F8-11C6-182B-DB6C-C6FD831EA1D2}"/>
              </a:ext>
            </a:extLst>
          </p:cNvPr>
          <p:cNvSpPr>
            <a:spLocks noGrp="1"/>
          </p:cNvSpPr>
          <p:nvPr>
            <p:ph type="sldNum" sz="quarter" idx="12"/>
          </p:nvPr>
        </p:nvSpPr>
        <p:spPr/>
        <p:txBody>
          <a:bodyPr/>
          <a:lstStyle/>
          <a:p>
            <a:fld id="{BF7D9DE0-9183-D84C-A717-7044113B8FC2}" type="slidenum">
              <a:rPr lang="en-US" smtClean="0"/>
              <a:t>1</a:t>
            </a:fld>
            <a:endParaRPr lang="en-US"/>
          </a:p>
        </p:txBody>
      </p:sp>
    </p:spTree>
    <p:extLst>
      <p:ext uri="{BB962C8B-B14F-4D97-AF65-F5344CB8AC3E}">
        <p14:creationId xmlns:p14="http://schemas.microsoft.com/office/powerpoint/2010/main" val="13207795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A232489-7980-8249-93B0-A8770374C6CA}"/>
              </a:ext>
            </a:extLst>
          </p:cNvPr>
          <p:cNvSpPr>
            <a:spLocks noGrp="1"/>
          </p:cNvSpPr>
          <p:nvPr>
            <p:ph type="title"/>
          </p:nvPr>
        </p:nvSpPr>
        <p:spPr/>
        <p:txBody>
          <a:bodyPr/>
          <a:lstStyle/>
          <a:p>
            <a:r>
              <a:rPr lang="en-US"/>
              <a:t>Q1 2025 Financial Review</a:t>
            </a:r>
          </a:p>
        </p:txBody>
      </p:sp>
      <p:sp>
        <p:nvSpPr>
          <p:cNvPr id="3" name="Slide Number Placeholder 2">
            <a:extLst>
              <a:ext uri="{FF2B5EF4-FFF2-40B4-BE49-F238E27FC236}">
                <a16:creationId xmlns:a16="http://schemas.microsoft.com/office/drawing/2014/main" id="{88B5F9F8-11C6-182B-DB6C-C6FD831EA1D2}"/>
              </a:ext>
            </a:extLst>
          </p:cNvPr>
          <p:cNvSpPr>
            <a:spLocks noGrp="1"/>
          </p:cNvSpPr>
          <p:nvPr>
            <p:ph type="sldNum" sz="quarter" idx="12"/>
          </p:nvPr>
        </p:nvSpPr>
        <p:spPr/>
        <p:txBody>
          <a:bodyPr/>
          <a:lstStyle/>
          <a:p>
            <a:fld id="{BF7D9DE0-9183-D84C-A717-7044113B8FC2}" type="slidenum">
              <a:rPr lang="en-US" smtClean="0"/>
              <a:t>10</a:t>
            </a:fld>
            <a:endParaRPr lang="en-US"/>
          </a:p>
        </p:txBody>
      </p:sp>
    </p:spTree>
    <p:extLst>
      <p:ext uri="{BB962C8B-B14F-4D97-AF65-F5344CB8AC3E}">
        <p14:creationId xmlns:p14="http://schemas.microsoft.com/office/powerpoint/2010/main" val="1153802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 name="Chart 20">
            <a:extLst>
              <a:ext uri="{FF2B5EF4-FFF2-40B4-BE49-F238E27FC236}">
                <a16:creationId xmlns:a16="http://schemas.microsoft.com/office/drawing/2014/main" id="{3195522E-CDFB-1BC4-E510-37AF66283D02}"/>
              </a:ext>
            </a:extLst>
          </p:cNvPr>
          <p:cNvGraphicFramePr/>
          <p:nvPr>
            <p:extLst>
              <p:ext uri="{D42A27DB-BD31-4B8C-83A1-F6EECF244321}">
                <p14:modId xmlns:p14="http://schemas.microsoft.com/office/powerpoint/2010/main" val="2281584425"/>
              </p:ext>
            </p:extLst>
          </p:nvPr>
        </p:nvGraphicFramePr>
        <p:xfrm>
          <a:off x="488535" y="1999126"/>
          <a:ext cx="3288848" cy="1935074"/>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C41039EE-217D-D244-523E-CE0233C87E15}"/>
              </a:ext>
            </a:extLst>
          </p:cNvPr>
          <p:cNvSpPr>
            <a:spLocks noGrp="1"/>
          </p:cNvSpPr>
          <p:nvPr>
            <p:ph type="title"/>
          </p:nvPr>
        </p:nvSpPr>
        <p:spPr/>
        <p:txBody>
          <a:bodyPr/>
          <a:lstStyle/>
          <a:p>
            <a:r>
              <a:rPr lang="en-GB" sz="2400">
                <a:solidFill>
                  <a:srgbClr val="002060"/>
                </a:solidFill>
              </a:rPr>
              <a:t>Q1 2025: KEY FINANCIAL HIGHLIGHTS </a:t>
            </a:r>
            <a:br>
              <a:rPr lang="en-AE" sz="2400">
                <a:solidFill>
                  <a:srgbClr val="002060"/>
                </a:solidFill>
              </a:rPr>
            </a:br>
            <a:endParaRPr lang="en-AE"/>
          </a:p>
        </p:txBody>
      </p:sp>
      <p:sp>
        <p:nvSpPr>
          <p:cNvPr id="16" name="TextBox 15">
            <a:extLst>
              <a:ext uri="{FF2B5EF4-FFF2-40B4-BE49-F238E27FC236}">
                <a16:creationId xmlns:a16="http://schemas.microsoft.com/office/drawing/2014/main" id="{80E4E609-A9DA-0542-D0C5-9920D53E075C}"/>
              </a:ext>
            </a:extLst>
          </p:cNvPr>
          <p:cNvSpPr txBox="1"/>
          <p:nvPr/>
        </p:nvSpPr>
        <p:spPr>
          <a:xfrm>
            <a:off x="627154" y="4331285"/>
            <a:ext cx="3576424" cy="204671"/>
          </a:xfrm>
          <a:prstGeom prst="rect">
            <a:avLst/>
          </a:prstGeom>
          <a:noFill/>
        </p:spPr>
        <p:txBody>
          <a:bodyPr wrap="square" lIns="0" tIns="0" rIns="0" bIns="0" rtlCol="0" anchor="ctr">
            <a:spAutoFit/>
          </a:bodyPr>
          <a:lstStyle/>
          <a:p>
            <a:pPr>
              <a:lnSpc>
                <a:spcPct val="95000"/>
              </a:lnSpc>
            </a:pPr>
            <a:r>
              <a:rPr lang="en-US" sz="1400" b="1" spc="-50">
                <a:solidFill>
                  <a:srgbClr val="C8AC4B"/>
                </a:solidFill>
              </a:rPr>
              <a:t>Q1 2025 financial highlights </a:t>
            </a:r>
            <a:endParaRPr lang="en-BR" sz="1400" b="1" spc="-50">
              <a:solidFill>
                <a:srgbClr val="C8AC4B"/>
              </a:solidFill>
            </a:endParaRPr>
          </a:p>
        </p:txBody>
      </p:sp>
      <p:sp>
        <p:nvSpPr>
          <p:cNvPr id="20" name="TextBox 19">
            <a:extLst>
              <a:ext uri="{FF2B5EF4-FFF2-40B4-BE49-F238E27FC236}">
                <a16:creationId xmlns:a16="http://schemas.microsoft.com/office/drawing/2014/main" id="{71AECC53-2A08-418C-55A4-A6744DFF7CA1}"/>
              </a:ext>
            </a:extLst>
          </p:cNvPr>
          <p:cNvSpPr txBox="1"/>
          <p:nvPr/>
        </p:nvSpPr>
        <p:spPr>
          <a:xfrm>
            <a:off x="267640" y="1504186"/>
            <a:ext cx="3996000" cy="350865"/>
          </a:xfrm>
          <a:prstGeom prst="rect">
            <a:avLst/>
          </a:prstGeom>
          <a:solidFill>
            <a:schemeClr val="bg1">
              <a:lumMod val="95000"/>
            </a:schemeClr>
          </a:solidFill>
        </p:spPr>
        <p:txBody>
          <a:bodyPr wrap="square" lIns="0" tIns="0" rIns="0" bIns="0" rtlCol="0" anchor="ctr">
            <a:spAutoFit/>
          </a:bodyPr>
          <a:lstStyle/>
          <a:p>
            <a:pPr algn="ctr">
              <a:lnSpc>
                <a:spcPct val="95000"/>
              </a:lnSpc>
            </a:pPr>
            <a:r>
              <a:rPr lang="en-US" sz="1200" b="1" spc="-50" dirty="0">
                <a:solidFill>
                  <a:srgbClr val="002060"/>
                </a:solidFill>
              </a:rPr>
              <a:t> Gross profit from commercial operations totaled AED 2.77 million in Q1 2025, down 5.24%  YoY</a:t>
            </a:r>
            <a:endParaRPr lang="en-BR" sz="1200" b="1" spc="-50" dirty="0">
              <a:solidFill>
                <a:srgbClr val="002060"/>
              </a:solidFill>
            </a:endParaRPr>
          </a:p>
        </p:txBody>
      </p:sp>
      <p:sp>
        <p:nvSpPr>
          <p:cNvPr id="24" name="TextBox 23">
            <a:extLst>
              <a:ext uri="{FF2B5EF4-FFF2-40B4-BE49-F238E27FC236}">
                <a16:creationId xmlns:a16="http://schemas.microsoft.com/office/drawing/2014/main" id="{C6A11BFE-FB68-1AF5-8200-70E1D8310790}"/>
              </a:ext>
            </a:extLst>
          </p:cNvPr>
          <p:cNvSpPr txBox="1"/>
          <p:nvPr/>
        </p:nvSpPr>
        <p:spPr>
          <a:xfrm>
            <a:off x="267640" y="1867726"/>
            <a:ext cx="1210198" cy="246221"/>
          </a:xfrm>
          <a:prstGeom prst="rect">
            <a:avLst/>
          </a:prstGeom>
          <a:noFill/>
        </p:spPr>
        <p:txBody>
          <a:bodyPr wrap="square" rtlCol="0">
            <a:spAutoFit/>
          </a:bodyPr>
          <a:lstStyle/>
          <a:p>
            <a:r>
              <a:rPr lang="en-US" sz="1000" b="1">
                <a:solidFill>
                  <a:srgbClr val="232F67"/>
                </a:solidFill>
              </a:rPr>
              <a:t>AED (‘000)</a:t>
            </a:r>
            <a:endParaRPr lang="en-AE" sz="1000" b="1">
              <a:solidFill>
                <a:srgbClr val="232F67"/>
              </a:solidFill>
            </a:endParaRPr>
          </a:p>
        </p:txBody>
      </p:sp>
      <p:sp>
        <p:nvSpPr>
          <p:cNvPr id="27" name="Round Diagonal Corner Rectangle 84">
            <a:extLst>
              <a:ext uri="{FF2B5EF4-FFF2-40B4-BE49-F238E27FC236}">
                <a16:creationId xmlns:a16="http://schemas.microsoft.com/office/drawing/2014/main" id="{534FAEF3-87DB-D3C7-CABB-D852E6556C87}"/>
              </a:ext>
            </a:extLst>
          </p:cNvPr>
          <p:cNvSpPr/>
          <p:nvPr/>
        </p:nvSpPr>
        <p:spPr>
          <a:xfrm>
            <a:off x="560958" y="4662280"/>
            <a:ext cx="5487548" cy="995463"/>
          </a:xfrm>
          <a:prstGeom prst="round2DiagRect">
            <a:avLst>
              <a:gd name="adj1" fmla="val 9837"/>
              <a:gd name="adj2" fmla="val 0"/>
            </a:avLst>
          </a:prstGeom>
          <a:noFill/>
          <a:ln w="15875">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marL="171450" indent="-171450">
              <a:buFont typeface="Arial" panose="020B0604020202020204" pitchFamily="34" charset="0"/>
              <a:buChar char="•"/>
            </a:pPr>
            <a:r>
              <a:rPr lang="en-US" sz="1200" b="1" dirty="0">
                <a:solidFill>
                  <a:srgbClr val="002060"/>
                </a:solidFill>
              </a:rPr>
              <a:t>Revenue from Commercial Real Estate operations reached AED 3.93 million </a:t>
            </a:r>
            <a:r>
              <a:rPr lang="en-US" sz="1200" dirty="0">
                <a:solidFill>
                  <a:srgbClr val="002060"/>
                </a:solidFill>
              </a:rPr>
              <a:t>in Q1 2025, down 2.96% YoY as the Nuran Management agreement ended in January 2025. </a:t>
            </a:r>
            <a:endParaRPr lang="en-US" sz="1200" dirty="0">
              <a:solidFill>
                <a:srgbClr val="002060"/>
              </a:solidFill>
              <a:ea typeface="Calibri"/>
              <a:cs typeface="Calibri"/>
            </a:endParaRPr>
          </a:p>
          <a:p>
            <a:pPr marL="171450" indent="-171450">
              <a:buFont typeface="Arial" panose="020B0604020202020204" pitchFamily="34" charset="0"/>
              <a:buChar char="•"/>
            </a:pPr>
            <a:endParaRPr lang="en-US" sz="1200" dirty="0">
              <a:solidFill>
                <a:srgbClr val="002060"/>
              </a:solidFill>
            </a:endParaRPr>
          </a:p>
          <a:p>
            <a:pPr marL="171450" indent="-171450">
              <a:buFont typeface="Arial" panose="020B0604020202020204" pitchFamily="34" charset="0"/>
              <a:buChar char="•"/>
            </a:pPr>
            <a:r>
              <a:rPr lang="en-US" sz="1200" b="1" dirty="0">
                <a:solidFill>
                  <a:srgbClr val="002060"/>
                </a:solidFill>
              </a:rPr>
              <a:t>Finance Income reached AED 1.87 million </a:t>
            </a:r>
            <a:r>
              <a:rPr lang="en-US" sz="1200" dirty="0">
                <a:solidFill>
                  <a:srgbClr val="002060"/>
                </a:solidFill>
              </a:rPr>
              <a:t>in Q1 2025, up 4.18% versus Q1 2024</a:t>
            </a:r>
            <a:endParaRPr lang="en-US" sz="1200" dirty="0">
              <a:solidFill>
                <a:srgbClr val="002060"/>
              </a:solidFill>
              <a:ea typeface="Calibri"/>
              <a:cs typeface="Calibri"/>
            </a:endParaRPr>
          </a:p>
          <a:p>
            <a:pPr marL="171450" indent="-171450">
              <a:buFont typeface="Arial" panose="020B0604020202020204" pitchFamily="34" charset="0"/>
              <a:buChar char="•"/>
            </a:pPr>
            <a:endParaRPr lang="en-US" sz="1200" b="1" dirty="0">
              <a:solidFill>
                <a:srgbClr val="002060"/>
              </a:solidFill>
            </a:endParaRPr>
          </a:p>
        </p:txBody>
      </p:sp>
      <p:sp>
        <p:nvSpPr>
          <p:cNvPr id="3" name="Round Diagonal Corner Rectangle 84">
            <a:extLst>
              <a:ext uri="{FF2B5EF4-FFF2-40B4-BE49-F238E27FC236}">
                <a16:creationId xmlns:a16="http://schemas.microsoft.com/office/drawing/2014/main" id="{ACA14EE0-0D2C-A3E9-2DF8-046D772B6DC9}"/>
              </a:ext>
            </a:extLst>
          </p:cNvPr>
          <p:cNvSpPr/>
          <p:nvPr/>
        </p:nvSpPr>
        <p:spPr>
          <a:xfrm>
            <a:off x="6143494" y="4652755"/>
            <a:ext cx="5487548" cy="1358737"/>
          </a:xfrm>
          <a:prstGeom prst="round2DiagRect">
            <a:avLst>
              <a:gd name="adj1" fmla="val 9837"/>
              <a:gd name="adj2" fmla="val 0"/>
            </a:avLst>
          </a:prstGeom>
          <a:noFill/>
          <a:ln w="15875">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marL="171450" indent="-171450">
              <a:buFont typeface="Arial" panose="020B0604020202020204" pitchFamily="34" charset="0"/>
              <a:buChar char="•"/>
            </a:pPr>
            <a:r>
              <a:rPr lang="en-US" sz="1200" b="1" dirty="0">
                <a:solidFill>
                  <a:srgbClr val="002060"/>
                </a:solidFill>
              </a:rPr>
              <a:t>Net loss narrowed significantly, improving by 91.95% </a:t>
            </a:r>
            <a:r>
              <a:rPr lang="en-US" sz="1200" dirty="0">
                <a:solidFill>
                  <a:srgbClr val="002060"/>
                </a:solidFill>
              </a:rPr>
              <a:t>YoY</a:t>
            </a:r>
            <a:r>
              <a:rPr lang="en-US" sz="1200" b="1" dirty="0">
                <a:solidFill>
                  <a:srgbClr val="002060"/>
                </a:solidFill>
              </a:rPr>
              <a:t> </a:t>
            </a:r>
            <a:r>
              <a:rPr lang="en-US" sz="1200" dirty="0">
                <a:solidFill>
                  <a:srgbClr val="002060"/>
                </a:solidFill>
              </a:rPr>
              <a:t>in</a:t>
            </a:r>
            <a:r>
              <a:rPr lang="en-US" sz="1200" b="1" dirty="0">
                <a:solidFill>
                  <a:srgbClr val="002060"/>
                </a:solidFill>
              </a:rPr>
              <a:t> </a:t>
            </a:r>
            <a:r>
              <a:rPr lang="en-US" sz="1200" dirty="0">
                <a:solidFill>
                  <a:srgbClr val="002060"/>
                </a:solidFill>
              </a:rPr>
              <a:t>Q1 2025 vs. Q1 2024, driven by strategic exits from holdings within the Goldilocks Fund</a:t>
            </a:r>
          </a:p>
          <a:p>
            <a:endParaRPr lang="en-US" sz="1200" b="1" dirty="0">
              <a:solidFill>
                <a:srgbClr val="002060"/>
              </a:solidFill>
            </a:endParaRPr>
          </a:p>
          <a:p>
            <a:pPr marL="171450" indent="-171450">
              <a:buFont typeface="Arial" panose="020B0604020202020204" pitchFamily="34" charset="0"/>
              <a:buChar char="•"/>
            </a:pPr>
            <a:r>
              <a:rPr lang="en-US" sz="1200" b="1" dirty="0">
                <a:solidFill>
                  <a:srgbClr val="002060"/>
                </a:solidFill>
              </a:rPr>
              <a:t>Total liabilities stood at AED 143.52 million in Q1 2025, a 12.1% reduction compared to AED 160.88 million in Q1 2024 </a:t>
            </a:r>
            <a:r>
              <a:rPr lang="en-US" sz="1200" dirty="0">
                <a:solidFill>
                  <a:srgbClr val="002060"/>
                </a:solidFill>
              </a:rPr>
              <a:t>mainly driven by a continued reduction in bank borrowings and strategic exits from holdings within the Goldilocks Fund</a:t>
            </a:r>
            <a:endParaRPr lang="en-US" sz="1200" b="1" dirty="0">
              <a:solidFill>
                <a:srgbClr val="002060"/>
              </a:solidFill>
            </a:endParaRPr>
          </a:p>
        </p:txBody>
      </p:sp>
      <p:grpSp>
        <p:nvGrpSpPr>
          <p:cNvPr id="25" name="Group 24">
            <a:extLst>
              <a:ext uri="{FF2B5EF4-FFF2-40B4-BE49-F238E27FC236}">
                <a16:creationId xmlns:a16="http://schemas.microsoft.com/office/drawing/2014/main" id="{582DEBB1-9AD0-DEB9-A6FB-E179515ABB9B}"/>
              </a:ext>
            </a:extLst>
          </p:cNvPr>
          <p:cNvGrpSpPr/>
          <p:nvPr/>
        </p:nvGrpSpPr>
        <p:grpSpPr>
          <a:xfrm>
            <a:off x="7915415" y="1504185"/>
            <a:ext cx="4060982" cy="2634273"/>
            <a:chOff x="4499933" y="1512322"/>
            <a:chExt cx="3516740" cy="2512100"/>
          </a:xfrm>
        </p:grpSpPr>
        <p:sp>
          <p:nvSpPr>
            <p:cNvPr id="18" name="TextBox 17">
              <a:extLst>
                <a:ext uri="{FF2B5EF4-FFF2-40B4-BE49-F238E27FC236}">
                  <a16:creationId xmlns:a16="http://schemas.microsoft.com/office/drawing/2014/main" id="{04F6944B-DD35-7746-E72A-D906A30142CB}"/>
                </a:ext>
              </a:extLst>
            </p:cNvPr>
            <p:cNvSpPr txBox="1"/>
            <p:nvPr/>
          </p:nvSpPr>
          <p:spPr>
            <a:xfrm>
              <a:off x="4499933" y="1512322"/>
              <a:ext cx="3456000" cy="334593"/>
            </a:xfrm>
            <a:prstGeom prst="rect">
              <a:avLst/>
            </a:prstGeom>
            <a:solidFill>
              <a:schemeClr val="bg1">
                <a:lumMod val="95000"/>
              </a:schemeClr>
            </a:solidFill>
          </p:spPr>
          <p:txBody>
            <a:bodyPr wrap="square" lIns="0" tIns="0" rIns="0" bIns="0" rtlCol="0" anchor="ctr">
              <a:spAutoFit/>
            </a:bodyPr>
            <a:lstStyle/>
            <a:p>
              <a:pPr algn="ctr">
                <a:lnSpc>
                  <a:spcPct val="95000"/>
                </a:lnSpc>
              </a:pPr>
              <a:r>
                <a:rPr lang="en-US" sz="1200" b="1" spc="-50" dirty="0">
                  <a:solidFill>
                    <a:srgbClr val="002060"/>
                  </a:solidFill>
                </a:rPr>
                <a:t>Net loss narrowed  by 91.15% YoY to AED (27.03) million </a:t>
              </a:r>
            </a:p>
            <a:p>
              <a:pPr algn="ctr">
                <a:lnSpc>
                  <a:spcPct val="95000"/>
                </a:lnSpc>
              </a:pPr>
              <a:r>
                <a:rPr lang="en-US" sz="1200" b="1" spc="-50" dirty="0">
                  <a:solidFill>
                    <a:srgbClr val="002060"/>
                  </a:solidFill>
                </a:rPr>
                <a:t> in Q1 2025 </a:t>
              </a:r>
              <a:endParaRPr lang="en-BR" sz="1200" b="1" spc="-50" dirty="0">
                <a:solidFill>
                  <a:srgbClr val="002060"/>
                </a:solidFill>
              </a:endParaRPr>
            </a:p>
          </p:txBody>
        </p:sp>
        <p:graphicFrame>
          <p:nvGraphicFramePr>
            <p:cNvPr id="19" name="Chart 18">
              <a:extLst>
                <a:ext uri="{FF2B5EF4-FFF2-40B4-BE49-F238E27FC236}">
                  <a16:creationId xmlns:a16="http://schemas.microsoft.com/office/drawing/2014/main" id="{9B9AB027-579F-C3A4-2625-6E9D6208E71A}"/>
                </a:ext>
              </a:extLst>
            </p:cNvPr>
            <p:cNvGraphicFramePr/>
            <p:nvPr>
              <p:extLst>
                <p:ext uri="{D42A27DB-BD31-4B8C-83A1-F6EECF244321}">
                  <p14:modId xmlns:p14="http://schemas.microsoft.com/office/powerpoint/2010/main" val="1328913812"/>
                </p:ext>
              </p:extLst>
            </p:nvPr>
          </p:nvGraphicFramePr>
          <p:xfrm>
            <a:off x="4617692" y="2089348"/>
            <a:ext cx="3398981" cy="1935074"/>
          </p:xfrm>
          <a:graphic>
            <a:graphicData uri="http://schemas.openxmlformats.org/drawingml/2006/chart">
              <c:chart xmlns:c="http://schemas.openxmlformats.org/drawingml/2006/chart" xmlns:r="http://schemas.openxmlformats.org/officeDocument/2006/relationships" r:id="rId4"/>
            </a:graphicData>
          </a:graphic>
        </p:graphicFrame>
        <p:sp>
          <p:nvSpPr>
            <p:cNvPr id="5" name="TextBox 4">
              <a:extLst>
                <a:ext uri="{FF2B5EF4-FFF2-40B4-BE49-F238E27FC236}">
                  <a16:creationId xmlns:a16="http://schemas.microsoft.com/office/drawing/2014/main" id="{77030D98-FD32-9CEC-D9AB-7EF375390C9C}"/>
                </a:ext>
              </a:extLst>
            </p:cNvPr>
            <p:cNvSpPr txBox="1"/>
            <p:nvPr/>
          </p:nvSpPr>
          <p:spPr>
            <a:xfrm>
              <a:off x="4544498" y="1851827"/>
              <a:ext cx="1210198" cy="246221"/>
            </a:xfrm>
            <a:prstGeom prst="rect">
              <a:avLst/>
            </a:prstGeom>
            <a:noFill/>
          </p:spPr>
          <p:txBody>
            <a:bodyPr wrap="square" rtlCol="0">
              <a:spAutoFit/>
            </a:bodyPr>
            <a:lstStyle/>
            <a:p>
              <a:r>
                <a:rPr lang="en-US" sz="1000" b="1">
                  <a:solidFill>
                    <a:srgbClr val="232F67"/>
                  </a:solidFill>
                </a:rPr>
                <a:t>AED (‘000)</a:t>
              </a:r>
              <a:endParaRPr lang="en-AE" sz="1000" b="1">
                <a:solidFill>
                  <a:srgbClr val="232F67"/>
                </a:solidFill>
              </a:endParaRPr>
            </a:p>
          </p:txBody>
        </p:sp>
        <p:grpSp>
          <p:nvGrpSpPr>
            <p:cNvPr id="13" name="Group 12">
              <a:extLst>
                <a:ext uri="{FF2B5EF4-FFF2-40B4-BE49-F238E27FC236}">
                  <a16:creationId xmlns:a16="http://schemas.microsoft.com/office/drawing/2014/main" id="{340068EF-064D-CA92-6F75-B44E79F9A02B}"/>
                </a:ext>
              </a:extLst>
            </p:cNvPr>
            <p:cNvGrpSpPr/>
            <p:nvPr/>
          </p:nvGrpSpPr>
          <p:grpSpPr>
            <a:xfrm>
              <a:off x="5481799" y="2064725"/>
              <a:ext cx="1675204" cy="341136"/>
              <a:chOff x="5529424" y="2064725"/>
              <a:chExt cx="1675204" cy="341136"/>
            </a:xfrm>
          </p:grpSpPr>
          <p:cxnSp>
            <p:nvCxnSpPr>
              <p:cNvPr id="11" name="Straight Connector 10">
                <a:extLst>
                  <a:ext uri="{FF2B5EF4-FFF2-40B4-BE49-F238E27FC236}">
                    <a16:creationId xmlns:a16="http://schemas.microsoft.com/office/drawing/2014/main" id="{1ECB230A-A8D0-3DCB-47B7-5DA1940C3488}"/>
                  </a:ext>
                </a:extLst>
              </p:cNvPr>
              <p:cNvCxnSpPr/>
              <p:nvPr/>
            </p:nvCxnSpPr>
            <p:spPr>
              <a:xfrm>
                <a:off x="5529424" y="2246163"/>
                <a:ext cx="0" cy="159698"/>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86F60B22-207A-F22C-7A0F-B548DD5CA06B}"/>
                  </a:ext>
                </a:extLst>
              </p:cNvPr>
              <p:cNvCxnSpPr>
                <a:cxnSpLocks/>
              </p:cNvCxnSpPr>
              <p:nvPr/>
            </p:nvCxnSpPr>
            <p:spPr>
              <a:xfrm>
                <a:off x="5536076" y="2249956"/>
                <a:ext cx="166855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87B45986-6582-AD32-486B-7740853AE9F2}"/>
                  </a:ext>
                </a:extLst>
              </p:cNvPr>
              <p:cNvSpPr/>
              <p:nvPr/>
            </p:nvSpPr>
            <p:spPr>
              <a:xfrm>
                <a:off x="5913968" y="2064725"/>
                <a:ext cx="774092" cy="341136"/>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900" b="1" dirty="0"/>
                  <a:t>+91.15% YoY</a:t>
                </a:r>
                <a:endParaRPr lang="en-US" sz="900" b="1" dirty="0">
                  <a:ea typeface="Calibri"/>
                  <a:cs typeface="Calibri"/>
                </a:endParaRPr>
              </a:p>
            </p:txBody>
          </p:sp>
        </p:grpSp>
      </p:grpSp>
      <p:grpSp>
        <p:nvGrpSpPr>
          <p:cNvPr id="23" name="Group 22">
            <a:extLst>
              <a:ext uri="{FF2B5EF4-FFF2-40B4-BE49-F238E27FC236}">
                <a16:creationId xmlns:a16="http://schemas.microsoft.com/office/drawing/2014/main" id="{7EA3A2FF-9D74-F528-236C-652051E455C8}"/>
              </a:ext>
            </a:extLst>
          </p:cNvPr>
          <p:cNvGrpSpPr/>
          <p:nvPr/>
        </p:nvGrpSpPr>
        <p:grpSpPr>
          <a:xfrm>
            <a:off x="4469527" y="1504186"/>
            <a:ext cx="3497349" cy="2408591"/>
            <a:chOff x="8211128" y="1504186"/>
            <a:chExt cx="3497349" cy="2408591"/>
          </a:xfrm>
        </p:grpSpPr>
        <p:sp>
          <p:nvSpPr>
            <p:cNvPr id="7" name="TextBox 6">
              <a:extLst>
                <a:ext uri="{FF2B5EF4-FFF2-40B4-BE49-F238E27FC236}">
                  <a16:creationId xmlns:a16="http://schemas.microsoft.com/office/drawing/2014/main" id="{31F4535E-611C-C2B7-03BA-AD9A5C017891}"/>
                </a:ext>
              </a:extLst>
            </p:cNvPr>
            <p:cNvSpPr txBox="1"/>
            <p:nvPr/>
          </p:nvSpPr>
          <p:spPr>
            <a:xfrm>
              <a:off x="8211128" y="1504186"/>
              <a:ext cx="3240000" cy="350865"/>
            </a:xfrm>
            <a:prstGeom prst="rect">
              <a:avLst/>
            </a:prstGeom>
            <a:solidFill>
              <a:schemeClr val="bg1">
                <a:lumMod val="95000"/>
              </a:schemeClr>
            </a:solidFill>
          </p:spPr>
          <p:txBody>
            <a:bodyPr wrap="square" lIns="0" tIns="0" rIns="0" bIns="0" rtlCol="0" anchor="ctr">
              <a:spAutoFit/>
            </a:bodyPr>
            <a:lstStyle/>
            <a:p>
              <a:pPr algn="ctr">
                <a:lnSpc>
                  <a:spcPct val="95000"/>
                </a:lnSpc>
              </a:pPr>
              <a:r>
                <a:rPr lang="en-US" sz="1200" b="1" spc="-50" dirty="0">
                  <a:solidFill>
                    <a:srgbClr val="002060"/>
                  </a:solidFill>
                </a:rPr>
                <a:t>Finance income grew 4.18% YoY to AED 1.87 million  in Q1 2025</a:t>
              </a:r>
              <a:endParaRPr lang="en-BR" sz="1200" b="1" spc="-50" dirty="0">
                <a:solidFill>
                  <a:srgbClr val="002060"/>
                </a:solidFill>
              </a:endParaRPr>
            </a:p>
          </p:txBody>
        </p:sp>
        <p:graphicFrame>
          <p:nvGraphicFramePr>
            <p:cNvPr id="8" name="Chart 7">
              <a:extLst>
                <a:ext uri="{FF2B5EF4-FFF2-40B4-BE49-F238E27FC236}">
                  <a16:creationId xmlns:a16="http://schemas.microsoft.com/office/drawing/2014/main" id="{E04D5638-8CFC-9840-AE89-C83E4C188984}"/>
                </a:ext>
              </a:extLst>
            </p:cNvPr>
            <p:cNvGraphicFramePr/>
            <p:nvPr>
              <p:extLst>
                <p:ext uri="{D42A27DB-BD31-4B8C-83A1-F6EECF244321}">
                  <p14:modId xmlns:p14="http://schemas.microsoft.com/office/powerpoint/2010/main" val="3535668501"/>
                </p:ext>
              </p:extLst>
            </p:nvPr>
          </p:nvGraphicFramePr>
          <p:xfrm>
            <a:off x="8309496" y="2049466"/>
            <a:ext cx="3398981" cy="1863311"/>
          </p:xfrm>
          <a:graphic>
            <a:graphicData uri="http://schemas.openxmlformats.org/drawingml/2006/chart">
              <c:chart xmlns:c="http://schemas.openxmlformats.org/drawingml/2006/chart" xmlns:r="http://schemas.openxmlformats.org/officeDocument/2006/relationships" r:id="rId5"/>
            </a:graphicData>
          </a:graphic>
        </p:graphicFrame>
        <p:sp>
          <p:nvSpPr>
            <p:cNvPr id="9" name="TextBox 8">
              <a:extLst>
                <a:ext uri="{FF2B5EF4-FFF2-40B4-BE49-F238E27FC236}">
                  <a16:creationId xmlns:a16="http://schemas.microsoft.com/office/drawing/2014/main" id="{AC17D81A-C7AC-3AD4-199A-2E6A1206C198}"/>
                </a:ext>
              </a:extLst>
            </p:cNvPr>
            <p:cNvSpPr txBox="1"/>
            <p:nvPr/>
          </p:nvSpPr>
          <p:spPr>
            <a:xfrm>
              <a:off x="8211128" y="1854594"/>
              <a:ext cx="749745" cy="246221"/>
            </a:xfrm>
            <a:prstGeom prst="rect">
              <a:avLst/>
            </a:prstGeom>
            <a:noFill/>
          </p:spPr>
          <p:txBody>
            <a:bodyPr wrap="square" rtlCol="0">
              <a:spAutoFit/>
            </a:bodyPr>
            <a:lstStyle/>
            <a:p>
              <a:r>
                <a:rPr lang="en-US" sz="1000" b="1">
                  <a:solidFill>
                    <a:srgbClr val="232F67"/>
                  </a:solidFill>
                </a:rPr>
                <a:t>AED (‘000)</a:t>
              </a:r>
              <a:endParaRPr lang="en-AE" sz="1000" b="1">
                <a:solidFill>
                  <a:srgbClr val="232F67"/>
                </a:solidFill>
              </a:endParaRPr>
            </a:p>
          </p:txBody>
        </p:sp>
        <p:grpSp>
          <p:nvGrpSpPr>
            <p:cNvPr id="14" name="Group 13">
              <a:extLst>
                <a:ext uri="{FF2B5EF4-FFF2-40B4-BE49-F238E27FC236}">
                  <a16:creationId xmlns:a16="http://schemas.microsoft.com/office/drawing/2014/main" id="{BA0EF82E-48B3-5574-9566-388FD780233B}"/>
                </a:ext>
              </a:extLst>
            </p:cNvPr>
            <p:cNvGrpSpPr/>
            <p:nvPr/>
          </p:nvGrpSpPr>
          <p:grpSpPr>
            <a:xfrm>
              <a:off x="9211641" y="1899349"/>
              <a:ext cx="1605674" cy="397483"/>
              <a:chOff x="7087230" y="2035358"/>
              <a:chExt cx="1605674" cy="397483"/>
            </a:xfrm>
          </p:grpSpPr>
          <p:cxnSp>
            <p:nvCxnSpPr>
              <p:cNvPr id="15" name="Straight Connector 14">
                <a:extLst>
                  <a:ext uri="{FF2B5EF4-FFF2-40B4-BE49-F238E27FC236}">
                    <a16:creationId xmlns:a16="http://schemas.microsoft.com/office/drawing/2014/main" id="{2C5BF6D6-310B-31DA-3E17-A82DA3240EB1}"/>
                  </a:ext>
                </a:extLst>
              </p:cNvPr>
              <p:cNvCxnSpPr>
                <a:cxnSpLocks/>
              </p:cNvCxnSpPr>
              <p:nvPr/>
            </p:nvCxnSpPr>
            <p:spPr>
              <a:xfrm>
                <a:off x="7087230" y="2185475"/>
                <a:ext cx="0" cy="247366"/>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5542991D-5B4C-01BD-2155-B9BB560EAAFD}"/>
                  </a:ext>
                </a:extLst>
              </p:cNvPr>
              <p:cNvCxnSpPr>
                <a:cxnSpLocks/>
              </p:cNvCxnSpPr>
              <p:nvPr/>
            </p:nvCxnSpPr>
            <p:spPr>
              <a:xfrm>
                <a:off x="7087230" y="2185475"/>
                <a:ext cx="160567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2" name="Oval 21">
                <a:extLst>
                  <a:ext uri="{FF2B5EF4-FFF2-40B4-BE49-F238E27FC236}">
                    <a16:creationId xmlns:a16="http://schemas.microsoft.com/office/drawing/2014/main" id="{E31A347C-87BA-28BC-3657-7989C4661C5B}"/>
                  </a:ext>
                </a:extLst>
              </p:cNvPr>
              <p:cNvSpPr/>
              <p:nvPr/>
            </p:nvSpPr>
            <p:spPr>
              <a:xfrm>
                <a:off x="7369043" y="2035358"/>
                <a:ext cx="749745" cy="362967"/>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900" b="1" dirty="0"/>
                  <a:t>+4.18% YoY</a:t>
                </a:r>
                <a:endParaRPr lang="en-AE" sz="900" b="1" dirty="0"/>
              </a:p>
            </p:txBody>
          </p:sp>
        </p:grpSp>
      </p:grpSp>
    </p:spTree>
    <p:extLst>
      <p:ext uri="{BB962C8B-B14F-4D97-AF65-F5344CB8AC3E}">
        <p14:creationId xmlns:p14="http://schemas.microsoft.com/office/powerpoint/2010/main" val="27307132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700CF-80EB-038E-4B55-5D345E92D872}"/>
              </a:ext>
            </a:extLst>
          </p:cNvPr>
          <p:cNvSpPr>
            <a:spLocks noGrp="1"/>
          </p:cNvSpPr>
          <p:nvPr>
            <p:ph type="title"/>
          </p:nvPr>
        </p:nvSpPr>
        <p:spPr/>
        <p:txBody>
          <a:bodyPr/>
          <a:lstStyle/>
          <a:p>
            <a:r>
              <a:rPr lang="en-US"/>
              <a:t>Q1 2025: REAL ESTATE PERFORMANCE </a:t>
            </a:r>
            <a:endParaRPr lang="en-AE"/>
          </a:p>
        </p:txBody>
      </p:sp>
      <p:sp>
        <p:nvSpPr>
          <p:cNvPr id="4" name="Round Diagonal Corner Rectangle 84">
            <a:extLst>
              <a:ext uri="{FF2B5EF4-FFF2-40B4-BE49-F238E27FC236}">
                <a16:creationId xmlns:a16="http://schemas.microsoft.com/office/drawing/2014/main" id="{B4BDC164-0E43-AA06-2482-2BB24C434C84}"/>
              </a:ext>
            </a:extLst>
          </p:cNvPr>
          <p:cNvSpPr/>
          <p:nvPr/>
        </p:nvSpPr>
        <p:spPr>
          <a:xfrm>
            <a:off x="963677" y="4285015"/>
            <a:ext cx="2748352" cy="1514596"/>
          </a:xfrm>
          <a:prstGeom prst="round2DiagRect">
            <a:avLst>
              <a:gd name="adj1" fmla="val 9837"/>
              <a:gd name="adj2" fmla="val 0"/>
            </a:avLst>
          </a:prstGeom>
          <a:noFill/>
          <a:ln w="158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algn="ctr"/>
            <a:r>
              <a:rPr lang="en-US" sz="1300" b="1" dirty="0">
                <a:solidFill>
                  <a:srgbClr val="002060"/>
                </a:solidFill>
              </a:rPr>
              <a:t>Commercial Real Estate operations generated AED 3.93 million of revenue in Q1 2025</a:t>
            </a:r>
            <a:endParaRPr lang="en-US" sz="1300" b="1" dirty="0">
              <a:solidFill>
                <a:srgbClr val="002060"/>
              </a:solidFill>
              <a:ea typeface="Calibri"/>
              <a:cs typeface="Calibri"/>
            </a:endParaRPr>
          </a:p>
        </p:txBody>
      </p:sp>
      <p:sp>
        <p:nvSpPr>
          <p:cNvPr id="6" name="TextBox 5">
            <a:extLst>
              <a:ext uri="{FF2B5EF4-FFF2-40B4-BE49-F238E27FC236}">
                <a16:creationId xmlns:a16="http://schemas.microsoft.com/office/drawing/2014/main" id="{6D004CD8-A052-AA9B-99B2-876879392796}"/>
              </a:ext>
            </a:extLst>
          </p:cNvPr>
          <p:cNvSpPr txBox="1"/>
          <p:nvPr/>
        </p:nvSpPr>
        <p:spPr>
          <a:xfrm>
            <a:off x="442913" y="3875800"/>
            <a:ext cx="11244748" cy="190052"/>
          </a:xfrm>
          <a:prstGeom prst="rect">
            <a:avLst/>
          </a:prstGeom>
          <a:noFill/>
        </p:spPr>
        <p:txBody>
          <a:bodyPr wrap="square" lIns="0" tIns="0" rIns="0" bIns="0" rtlCol="0" anchor="ctr">
            <a:spAutoFit/>
          </a:bodyPr>
          <a:lstStyle/>
          <a:p>
            <a:pPr>
              <a:lnSpc>
                <a:spcPct val="95000"/>
              </a:lnSpc>
            </a:pPr>
            <a:r>
              <a:rPr lang="en-US" sz="1300" b="1" spc="-50">
                <a:solidFill>
                  <a:srgbClr val="C8AC4B"/>
                </a:solidFill>
              </a:rPr>
              <a:t>Q1 2025 Real Estate financial and strategic highlights </a:t>
            </a:r>
            <a:endParaRPr lang="en-BR" sz="1300" b="1" spc="-50">
              <a:solidFill>
                <a:srgbClr val="C8AC4B"/>
              </a:solidFill>
            </a:endParaRPr>
          </a:p>
        </p:txBody>
      </p:sp>
      <p:sp>
        <p:nvSpPr>
          <p:cNvPr id="7" name="Round Diagonal Corner Rectangle 84">
            <a:extLst>
              <a:ext uri="{FF2B5EF4-FFF2-40B4-BE49-F238E27FC236}">
                <a16:creationId xmlns:a16="http://schemas.microsoft.com/office/drawing/2014/main" id="{994EF570-64BD-81B8-BFF0-B08A036D3133}"/>
              </a:ext>
            </a:extLst>
          </p:cNvPr>
          <p:cNvSpPr/>
          <p:nvPr/>
        </p:nvSpPr>
        <p:spPr>
          <a:xfrm>
            <a:off x="7330901" y="4285015"/>
            <a:ext cx="2923442" cy="1514596"/>
          </a:xfrm>
          <a:prstGeom prst="round2DiagRect">
            <a:avLst>
              <a:gd name="adj1" fmla="val 9837"/>
              <a:gd name="adj2" fmla="val 0"/>
            </a:avLst>
          </a:prstGeom>
          <a:noFill/>
          <a:ln w="158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300" b="1">
                <a:solidFill>
                  <a:srgbClr val="002060"/>
                </a:solidFill>
              </a:rPr>
              <a:t>Healthy occupancy, with average Real Estate occupancy increasing to c.98% in Q1 2025</a:t>
            </a:r>
            <a:endParaRPr lang="en-US" sz="1300" b="1">
              <a:solidFill>
                <a:srgbClr val="002060"/>
              </a:solidFill>
              <a:highlight>
                <a:srgbClr val="FFFF00"/>
              </a:highlight>
            </a:endParaRPr>
          </a:p>
          <a:p>
            <a:pPr marL="171450" indent="-171450" algn="ctr">
              <a:buFont typeface="Arial" panose="020B0604020202020204" pitchFamily="34" charset="0"/>
              <a:buChar char="•"/>
            </a:pPr>
            <a:endParaRPr lang="en-US" sz="1300" b="1">
              <a:solidFill>
                <a:srgbClr val="002060"/>
              </a:solidFill>
            </a:endParaRPr>
          </a:p>
        </p:txBody>
      </p:sp>
      <p:sp>
        <p:nvSpPr>
          <p:cNvPr id="10" name="Round Diagonal Corner Rectangle 84">
            <a:extLst>
              <a:ext uri="{FF2B5EF4-FFF2-40B4-BE49-F238E27FC236}">
                <a16:creationId xmlns:a16="http://schemas.microsoft.com/office/drawing/2014/main" id="{0829485E-B951-3013-4BAD-88F27F613B43}"/>
              </a:ext>
            </a:extLst>
          </p:cNvPr>
          <p:cNvSpPr/>
          <p:nvPr/>
        </p:nvSpPr>
        <p:spPr>
          <a:xfrm>
            <a:off x="3981376" y="4285015"/>
            <a:ext cx="3077433" cy="1514596"/>
          </a:xfrm>
          <a:prstGeom prst="round2DiagRect">
            <a:avLst>
              <a:gd name="adj1" fmla="val 9837"/>
              <a:gd name="adj2" fmla="val 0"/>
            </a:avLst>
          </a:prstGeom>
          <a:solidFill>
            <a:srgbClr val="002060"/>
          </a:solidFill>
          <a:ln w="158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algn="ctr"/>
            <a:r>
              <a:rPr lang="en-US" sz="1300" b="1" dirty="0">
                <a:solidFill>
                  <a:schemeClr val="bg1"/>
                </a:solidFill>
              </a:rPr>
              <a:t>Gross profit from commercial operations reached </a:t>
            </a:r>
            <a:r>
              <a:rPr lang="en-US" sz="1300" b="1" dirty="0">
                <a:solidFill>
                  <a:srgbClr val="FFFFFF"/>
                </a:solidFill>
              </a:rPr>
              <a:t>AED 2.77 </a:t>
            </a:r>
            <a:r>
              <a:rPr lang="en-US" sz="1300" b="1" dirty="0">
                <a:solidFill>
                  <a:schemeClr val="bg1"/>
                </a:solidFill>
              </a:rPr>
              <a:t>million in Q1 2025</a:t>
            </a:r>
            <a:endParaRPr lang="en-US" sz="1300" dirty="0">
              <a:solidFill>
                <a:schemeClr val="bg1"/>
              </a:solidFill>
            </a:endParaRPr>
          </a:p>
        </p:txBody>
      </p:sp>
      <p:pic>
        <p:nvPicPr>
          <p:cNvPr id="12" name="Graphic 11" descr="Building outline">
            <a:extLst>
              <a:ext uri="{FF2B5EF4-FFF2-40B4-BE49-F238E27FC236}">
                <a16:creationId xmlns:a16="http://schemas.microsoft.com/office/drawing/2014/main" id="{D9B067EA-5D58-8D24-B0CC-AC0CE4903BE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966465" y="5017133"/>
            <a:ext cx="656992" cy="656992"/>
          </a:xfrm>
          <a:prstGeom prst="rect">
            <a:avLst/>
          </a:prstGeom>
        </p:spPr>
      </p:pic>
      <p:graphicFrame>
        <p:nvGraphicFramePr>
          <p:cNvPr id="23" name="Table 31">
            <a:extLst>
              <a:ext uri="{FF2B5EF4-FFF2-40B4-BE49-F238E27FC236}">
                <a16:creationId xmlns:a16="http://schemas.microsoft.com/office/drawing/2014/main" id="{A66E2EF1-ABA3-963C-481E-4D701BB3F082}"/>
              </a:ext>
            </a:extLst>
          </p:cNvPr>
          <p:cNvGraphicFramePr>
            <a:graphicFrameLocks noGrp="1"/>
          </p:cNvGraphicFramePr>
          <p:nvPr>
            <p:extLst>
              <p:ext uri="{D42A27DB-BD31-4B8C-83A1-F6EECF244321}">
                <p14:modId xmlns:p14="http://schemas.microsoft.com/office/powerpoint/2010/main" val="1342484974"/>
              </p:ext>
            </p:extLst>
          </p:nvPr>
        </p:nvGraphicFramePr>
        <p:xfrm>
          <a:off x="442913" y="1841331"/>
          <a:ext cx="7685086" cy="1203183"/>
        </p:xfrm>
        <a:graphic>
          <a:graphicData uri="http://schemas.openxmlformats.org/drawingml/2006/table">
            <a:tbl>
              <a:tblPr firstRow="1" bandRow="1">
                <a:tableStyleId>{5C22544A-7EE6-4342-B048-85BDC9FD1C3A}</a:tableStyleId>
              </a:tblPr>
              <a:tblGrid>
                <a:gridCol w="2595274">
                  <a:extLst>
                    <a:ext uri="{9D8B030D-6E8A-4147-A177-3AD203B41FA5}">
                      <a16:colId xmlns:a16="http://schemas.microsoft.com/office/drawing/2014/main" val="2808042595"/>
                    </a:ext>
                  </a:extLst>
                </a:gridCol>
                <a:gridCol w="2534847">
                  <a:extLst>
                    <a:ext uri="{9D8B030D-6E8A-4147-A177-3AD203B41FA5}">
                      <a16:colId xmlns:a16="http://schemas.microsoft.com/office/drawing/2014/main" val="655587677"/>
                    </a:ext>
                  </a:extLst>
                </a:gridCol>
                <a:gridCol w="2554965">
                  <a:extLst>
                    <a:ext uri="{9D8B030D-6E8A-4147-A177-3AD203B41FA5}">
                      <a16:colId xmlns:a16="http://schemas.microsoft.com/office/drawing/2014/main" val="3438777218"/>
                    </a:ext>
                  </a:extLst>
                </a:gridCol>
              </a:tblGrid>
              <a:tr h="40106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t>Marina Rise </a:t>
                      </a:r>
                      <a:endParaRPr lang="en-AE" sz="1200" dirty="0"/>
                    </a:p>
                  </a:txBody>
                  <a:tcPr anchor="ctr">
                    <a:solidFill>
                      <a:schemeClr val="accent4"/>
                    </a:solidFill>
                  </a:tcPr>
                </a:tc>
                <a:tc>
                  <a:txBody>
                    <a:bodyPr/>
                    <a:lstStyle/>
                    <a:p>
                      <a:pPr algn="ctr"/>
                      <a:r>
                        <a:rPr lang="en-US" sz="1200"/>
                        <a:t>Q1 2024</a:t>
                      </a:r>
                      <a:endParaRPr lang="en-AE" sz="1200"/>
                    </a:p>
                  </a:txBody>
                  <a:tcPr anchor="ctr">
                    <a:solidFill>
                      <a:schemeClr val="accent4"/>
                    </a:solidFill>
                  </a:tcPr>
                </a:tc>
                <a:tc>
                  <a:txBody>
                    <a:bodyPr/>
                    <a:lstStyle/>
                    <a:p>
                      <a:pPr algn="ctr"/>
                      <a:r>
                        <a:rPr lang="en-US" sz="1200" b="1">
                          <a:solidFill>
                            <a:schemeClr val="bg1"/>
                          </a:solidFill>
                        </a:rPr>
                        <a:t>Q1 2025</a:t>
                      </a:r>
                      <a:endParaRPr lang="en-AE" sz="1200" b="1">
                        <a:solidFill>
                          <a:schemeClr val="bg1"/>
                        </a:solidFill>
                      </a:endParaRPr>
                    </a:p>
                  </a:txBody>
                  <a:tcPr anchor="ctr">
                    <a:solidFill>
                      <a:schemeClr val="accent4"/>
                    </a:solidFill>
                  </a:tcPr>
                </a:tc>
                <a:extLst>
                  <a:ext uri="{0D108BD9-81ED-4DB2-BD59-A6C34878D82A}">
                    <a16:rowId xmlns:a16="http://schemas.microsoft.com/office/drawing/2014/main" val="704748944"/>
                  </a:ext>
                </a:extLst>
              </a:tr>
              <a:tr h="40106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a:t>Revenue </a:t>
                      </a:r>
                      <a:endParaRPr lang="en-AE" sz="1200"/>
                    </a:p>
                  </a:txBody>
                  <a:tcPr anchor="ctr">
                    <a:solidFill>
                      <a:schemeClr val="bg1">
                        <a:lumMod val="95000"/>
                      </a:schemeClr>
                    </a:solidFill>
                  </a:tcPr>
                </a:tc>
                <a:tc>
                  <a:txBody>
                    <a:bodyPr/>
                    <a:lstStyle/>
                    <a:p>
                      <a:pPr algn="ctr"/>
                      <a:r>
                        <a:rPr lang="en-US" sz="1200" dirty="0">
                          <a:solidFill>
                            <a:schemeClr val="tx1"/>
                          </a:solidFill>
                        </a:rPr>
                        <a:t>3,745</a:t>
                      </a:r>
                    </a:p>
                  </a:txBody>
                  <a:tcPr anchor="ctr">
                    <a:solidFill>
                      <a:schemeClr val="bg1">
                        <a:lumMod val="95000"/>
                      </a:schemeClr>
                    </a:solidFill>
                  </a:tcPr>
                </a:tc>
                <a:tc>
                  <a:txBody>
                    <a:bodyPr/>
                    <a:lstStyle/>
                    <a:p>
                      <a:pPr algn="ctr"/>
                      <a:r>
                        <a:rPr lang="en-US" sz="1200" b="1" dirty="0">
                          <a:solidFill>
                            <a:schemeClr val="tx1"/>
                          </a:solidFill>
                        </a:rPr>
                        <a:t>3,865</a:t>
                      </a:r>
                    </a:p>
                  </a:txBody>
                  <a:tcPr anchor="ctr">
                    <a:solidFill>
                      <a:schemeClr val="bg1">
                        <a:lumMod val="95000"/>
                      </a:schemeClr>
                    </a:solidFill>
                  </a:tcPr>
                </a:tc>
                <a:extLst>
                  <a:ext uri="{0D108BD9-81ED-4DB2-BD59-A6C34878D82A}">
                    <a16:rowId xmlns:a16="http://schemas.microsoft.com/office/drawing/2014/main" val="1612400532"/>
                  </a:ext>
                </a:extLst>
              </a:tr>
              <a:tr h="401061">
                <a:tc>
                  <a:txBody>
                    <a:bodyPr/>
                    <a:lstStyle/>
                    <a:p>
                      <a:pPr algn="ctr"/>
                      <a:r>
                        <a:rPr lang="en-US" sz="1200"/>
                        <a:t>EBIT </a:t>
                      </a:r>
                      <a:endParaRPr lang="en-AE" sz="1200"/>
                    </a:p>
                  </a:txBody>
                  <a:tcPr anchor="ctr">
                    <a:solidFill>
                      <a:schemeClr val="bg1">
                        <a:lumMod val="85000"/>
                      </a:schemeClr>
                    </a:solidFill>
                  </a:tcPr>
                </a:tc>
                <a:tc>
                  <a:txBody>
                    <a:bodyPr/>
                    <a:lstStyle/>
                    <a:p>
                      <a:pPr algn="ctr"/>
                      <a:r>
                        <a:rPr lang="en-US" sz="1200">
                          <a:solidFill>
                            <a:schemeClr val="tx1"/>
                          </a:solidFill>
                        </a:rPr>
                        <a:t>2,751</a:t>
                      </a:r>
                    </a:p>
                  </a:txBody>
                  <a:tcPr anchor="ctr">
                    <a:solidFill>
                      <a:schemeClr val="bg1">
                        <a:lumMod val="85000"/>
                      </a:schemeClr>
                    </a:solidFill>
                  </a:tcPr>
                </a:tc>
                <a:tc>
                  <a:txBody>
                    <a:bodyPr/>
                    <a:lstStyle/>
                    <a:p>
                      <a:pPr algn="ctr"/>
                      <a:r>
                        <a:rPr lang="en-US" sz="1200" b="1" dirty="0">
                          <a:solidFill>
                            <a:schemeClr val="tx1"/>
                          </a:solidFill>
                        </a:rPr>
                        <a:t>2,710</a:t>
                      </a:r>
                      <a:endParaRPr lang="en-US" dirty="0"/>
                    </a:p>
                  </a:txBody>
                  <a:tcPr anchor="ctr">
                    <a:solidFill>
                      <a:schemeClr val="bg1">
                        <a:lumMod val="85000"/>
                      </a:schemeClr>
                    </a:solidFill>
                  </a:tcPr>
                </a:tc>
                <a:extLst>
                  <a:ext uri="{0D108BD9-81ED-4DB2-BD59-A6C34878D82A}">
                    <a16:rowId xmlns:a16="http://schemas.microsoft.com/office/drawing/2014/main" val="3568539888"/>
                  </a:ext>
                </a:extLst>
              </a:tr>
            </a:tbl>
          </a:graphicData>
        </a:graphic>
      </p:graphicFrame>
      <p:sp>
        <p:nvSpPr>
          <p:cNvPr id="25" name="TextBox 24">
            <a:extLst>
              <a:ext uri="{FF2B5EF4-FFF2-40B4-BE49-F238E27FC236}">
                <a16:creationId xmlns:a16="http://schemas.microsoft.com/office/drawing/2014/main" id="{8CB4AF1F-C2FD-C603-BD87-7429E1D16BEA}"/>
              </a:ext>
            </a:extLst>
          </p:cNvPr>
          <p:cNvSpPr txBox="1"/>
          <p:nvPr/>
        </p:nvSpPr>
        <p:spPr>
          <a:xfrm>
            <a:off x="451176" y="1504717"/>
            <a:ext cx="6879725" cy="190052"/>
          </a:xfrm>
          <a:prstGeom prst="rect">
            <a:avLst/>
          </a:prstGeom>
          <a:noFill/>
        </p:spPr>
        <p:txBody>
          <a:bodyPr wrap="square" lIns="0" tIns="0" rIns="0" bIns="0" rtlCol="0" anchor="ctr">
            <a:spAutoFit/>
          </a:bodyPr>
          <a:lstStyle/>
          <a:p>
            <a:pPr>
              <a:lnSpc>
                <a:spcPct val="95000"/>
              </a:lnSpc>
            </a:pPr>
            <a:r>
              <a:rPr lang="en-US" sz="1300" b="1" spc="-50">
                <a:solidFill>
                  <a:srgbClr val="C8AC4B"/>
                </a:solidFill>
              </a:rPr>
              <a:t>Real Estate assets Q1 2025 financial performance   </a:t>
            </a:r>
            <a:r>
              <a:rPr lang="en-US" sz="1300" b="1" spc="-50"/>
              <a:t>(AED ‘000)</a:t>
            </a:r>
            <a:endParaRPr lang="en-BR" sz="1300" b="1" spc="-50"/>
          </a:p>
        </p:txBody>
      </p:sp>
      <p:pic>
        <p:nvPicPr>
          <p:cNvPr id="3" name="Graphic 2" descr="Building outline">
            <a:extLst>
              <a:ext uri="{FF2B5EF4-FFF2-40B4-BE49-F238E27FC236}">
                <a16:creationId xmlns:a16="http://schemas.microsoft.com/office/drawing/2014/main" id="{E0E0058B-4071-08CF-CB02-6F8783E8AD6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191596" y="5017133"/>
            <a:ext cx="656992" cy="656992"/>
          </a:xfrm>
          <a:prstGeom prst="rect">
            <a:avLst/>
          </a:prstGeom>
        </p:spPr>
      </p:pic>
      <p:pic>
        <p:nvPicPr>
          <p:cNvPr id="5" name="Graphic 4" descr="Building outline">
            <a:extLst>
              <a:ext uri="{FF2B5EF4-FFF2-40B4-BE49-F238E27FC236}">
                <a16:creationId xmlns:a16="http://schemas.microsoft.com/office/drawing/2014/main" id="{AB2AD30E-9193-5B95-FBA8-E2D0C0C642D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344745" y="5017133"/>
            <a:ext cx="656992" cy="656992"/>
          </a:xfrm>
          <a:prstGeom prst="rect">
            <a:avLst/>
          </a:prstGeom>
        </p:spPr>
      </p:pic>
      <p:pic>
        <p:nvPicPr>
          <p:cNvPr id="8" name="Picture 7" descr="A tall building with many windows&#10;&#10;Description automatically generated">
            <a:extLst>
              <a:ext uri="{FF2B5EF4-FFF2-40B4-BE49-F238E27FC236}">
                <a16:creationId xmlns:a16="http://schemas.microsoft.com/office/drawing/2014/main" id="{F9C6C0FD-8A3B-E964-AFCD-8AFAABE286EC}"/>
              </a:ext>
            </a:extLst>
          </p:cNvPr>
          <p:cNvPicPr>
            <a:picLocks noChangeAspect="1"/>
          </p:cNvPicPr>
          <p:nvPr/>
        </p:nvPicPr>
        <p:blipFill>
          <a:blip r:embed="rId5"/>
          <a:stretch>
            <a:fillRect/>
          </a:stretch>
        </p:blipFill>
        <p:spPr>
          <a:xfrm>
            <a:off x="8673241" y="1736991"/>
            <a:ext cx="2758761" cy="1521445"/>
          </a:xfrm>
          <a:prstGeom prst="rect">
            <a:avLst/>
          </a:prstGeom>
        </p:spPr>
      </p:pic>
      <p:pic>
        <p:nvPicPr>
          <p:cNvPr id="1026" name="Picture 2">
            <a:extLst>
              <a:ext uri="{FF2B5EF4-FFF2-40B4-BE49-F238E27FC236}">
                <a16:creationId xmlns:a16="http://schemas.microsoft.com/office/drawing/2014/main" id="{42D4FDE0-2C73-8B36-4A0A-645E3D693FA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485294" y="2606146"/>
            <a:ext cx="1425887" cy="108371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D0DFCA86-2473-CB30-7FFE-5FDFA816B4B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194062" y="2605258"/>
            <a:ext cx="1425887" cy="10837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80422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700CF-80EB-038E-4B55-5D345E92D872}"/>
              </a:ext>
            </a:extLst>
          </p:cNvPr>
          <p:cNvSpPr>
            <a:spLocks noGrp="1"/>
          </p:cNvSpPr>
          <p:nvPr>
            <p:ph type="title"/>
          </p:nvPr>
        </p:nvSpPr>
        <p:spPr/>
        <p:txBody>
          <a:bodyPr/>
          <a:lstStyle/>
          <a:p>
            <a:r>
              <a:rPr lang="en-US"/>
              <a:t>Q1 2025: GOLDILOCKS FUND PERFORMANCE  </a:t>
            </a:r>
            <a:endParaRPr lang="en-AE"/>
          </a:p>
        </p:txBody>
      </p:sp>
      <p:sp>
        <p:nvSpPr>
          <p:cNvPr id="31" name="TextBox 30">
            <a:extLst>
              <a:ext uri="{FF2B5EF4-FFF2-40B4-BE49-F238E27FC236}">
                <a16:creationId xmlns:a16="http://schemas.microsoft.com/office/drawing/2014/main" id="{7537E070-F7D9-0722-E5D4-A529E4839FC1}"/>
              </a:ext>
            </a:extLst>
          </p:cNvPr>
          <p:cNvSpPr txBox="1"/>
          <p:nvPr/>
        </p:nvSpPr>
        <p:spPr>
          <a:xfrm>
            <a:off x="567436" y="4329252"/>
            <a:ext cx="3576424" cy="190052"/>
          </a:xfrm>
          <a:prstGeom prst="rect">
            <a:avLst/>
          </a:prstGeom>
          <a:noFill/>
        </p:spPr>
        <p:txBody>
          <a:bodyPr wrap="square" lIns="0" tIns="0" rIns="0" bIns="0" rtlCol="0" anchor="ctr">
            <a:spAutoFit/>
          </a:bodyPr>
          <a:lstStyle/>
          <a:p>
            <a:pPr>
              <a:lnSpc>
                <a:spcPct val="95000"/>
              </a:lnSpc>
            </a:pPr>
            <a:r>
              <a:rPr lang="en-US" sz="1300" b="1" spc="-50">
                <a:solidFill>
                  <a:srgbClr val="C8AC4B"/>
                </a:solidFill>
              </a:rPr>
              <a:t>Goldilocks Q1 2025 financial and strategic highlights </a:t>
            </a:r>
            <a:endParaRPr lang="en-BR" sz="1300" b="1" spc="-50">
              <a:solidFill>
                <a:srgbClr val="C8AC4B"/>
              </a:solidFill>
            </a:endParaRPr>
          </a:p>
        </p:txBody>
      </p:sp>
      <p:grpSp>
        <p:nvGrpSpPr>
          <p:cNvPr id="7" name="Group 6">
            <a:extLst>
              <a:ext uri="{FF2B5EF4-FFF2-40B4-BE49-F238E27FC236}">
                <a16:creationId xmlns:a16="http://schemas.microsoft.com/office/drawing/2014/main" id="{7556E403-2194-9B0C-0C51-1E33F882B6B0}"/>
              </a:ext>
            </a:extLst>
          </p:cNvPr>
          <p:cNvGrpSpPr/>
          <p:nvPr/>
        </p:nvGrpSpPr>
        <p:grpSpPr>
          <a:xfrm>
            <a:off x="4874768" y="4665977"/>
            <a:ext cx="6670108" cy="1265056"/>
            <a:chOff x="569468" y="4665977"/>
            <a:chExt cx="6670108" cy="1265056"/>
          </a:xfrm>
        </p:grpSpPr>
        <p:sp>
          <p:nvSpPr>
            <p:cNvPr id="5" name="Round Diagonal Corner Rectangle 84">
              <a:extLst>
                <a:ext uri="{FF2B5EF4-FFF2-40B4-BE49-F238E27FC236}">
                  <a16:creationId xmlns:a16="http://schemas.microsoft.com/office/drawing/2014/main" id="{EEFBA97C-8DF9-BB50-BF90-78472ABC913B}"/>
                </a:ext>
              </a:extLst>
            </p:cNvPr>
            <p:cNvSpPr/>
            <p:nvPr/>
          </p:nvSpPr>
          <p:spPr>
            <a:xfrm>
              <a:off x="2849578" y="4665977"/>
              <a:ext cx="2109888" cy="1242838"/>
            </a:xfrm>
            <a:prstGeom prst="round2DiagRect">
              <a:avLst>
                <a:gd name="adj1" fmla="val 9837"/>
                <a:gd name="adj2" fmla="val 0"/>
              </a:avLst>
            </a:prstGeom>
            <a:noFill/>
            <a:ln w="158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200" b="1" dirty="0">
                  <a:solidFill>
                    <a:srgbClr val="002060"/>
                  </a:solidFill>
                </a:rPr>
                <a:t>Liabilities reduced by AED 2 million in Q1 2025 to </a:t>
              </a:r>
            </a:p>
            <a:p>
              <a:pPr algn="ctr"/>
              <a:r>
                <a:rPr lang="en-US" sz="1200" b="1" dirty="0">
                  <a:solidFill>
                    <a:srgbClr val="002060"/>
                  </a:solidFill>
                </a:rPr>
                <a:t>AED 107 million</a:t>
              </a:r>
              <a:endParaRPr lang="en-US" sz="1200" dirty="0">
                <a:solidFill>
                  <a:srgbClr val="002060"/>
                </a:solidFill>
              </a:endParaRPr>
            </a:p>
          </p:txBody>
        </p:sp>
        <p:sp>
          <p:nvSpPr>
            <p:cNvPr id="32" name="Round Diagonal Corner Rectangle 84">
              <a:extLst>
                <a:ext uri="{FF2B5EF4-FFF2-40B4-BE49-F238E27FC236}">
                  <a16:creationId xmlns:a16="http://schemas.microsoft.com/office/drawing/2014/main" id="{77167002-1190-9E61-F449-8E4A78311552}"/>
                </a:ext>
              </a:extLst>
            </p:cNvPr>
            <p:cNvSpPr/>
            <p:nvPr/>
          </p:nvSpPr>
          <p:spPr>
            <a:xfrm>
              <a:off x="569468" y="4665977"/>
              <a:ext cx="2091065" cy="1233431"/>
            </a:xfrm>
            <a:prstGeom prst="round2DiagRect">
              <a:avLst>
                <a:gd name="adj1" fmla="val 9837"/>
                <a:gd name="adj2" fmla="val 0"/>
              </a:avLst>
            </a:prstGeom>
            <a:solidFill>
              <a:srgbClr val="002060"/>
            </a:solidFill>
            <a:ln w="158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200" b="1" dirty="0">
                  <a:solidFill>
                    <a:schemeClr val="bg1"/>
                  </a:solidFill>
                </a:rPr>
                <a:t>Goldilocks Fund underlying net investment value of </a:t>
              </a:r>
            </a:p>
            <a:p>
              <a:pPr algn="ctr"/>
              <a:r>
                <a:rPr lang="en-US" sz="1200" b="1" dirty="0">
                  <a:solidFill>
                    <a:schemeClr val="bg1"/>
                  </a:solidFill>
                </a:rPr>
                <a:t>AED 647.77 million in Q1 2025</a:t>
              </a:r>
              <a:endParaRPr lang="en-US" sz="1200" b="1" dirty="0">
                <a:solidFill>
                  <a:schemeClr val="bg1"/>
                </a:solidFill>
                <a:ea typeface="Calibri"/>
                <a:cs typeface="Calibri"/>
              </a:endParaRPr>
            </a:p>
          </p:txBody>
        </p:sp>
        <p:sp>
          <p:nvSpPr>
            <p:cNvPr id="33" name="Round Diagonal Corner Rectangle 84">
              <a:extLst>
                <a:ext uri="{FF2B5EF4-FFF2-40B4-BE49-F238E27FC236}">
                  <a16:creationId xmlns:a16="http://schemas.microsoft.com/office/drawing/2014/main" id="{BE908497-59E6-77C2-82AF-0635F2EEBC65}"/>
                </a:ext>
              </a:extLst>
            </p:cNvPr>
            <p:cNvSpPr/>
            <p:nvPr/>
          </p:nvSpPr>
          <p:spPr>
            <a:xfrm>
              <a:off x="5148511" y="4665977"/>
              <a:ext cx="2091065" cy="1265056"/>
            </a:xfrm>
            <a:prstGeom prst="round2DiagRect">
              <a:avLst>
                <a:gd name="adj1" fmla="val 9837"/>
                <a:gd name="adj2" fmla="val 0"/>
              </a:avLst>
            </a:prstGeom>
            <a:solidFill>
              <a:srgbClr val="002060"/>
            </a:solidFill>
            <a:ln w="158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200" b="1" dirty="0">
                  <a:solidFill>
                    <a:schemeClr val="bg1"/>
                  </a:solidFill>
                </a:rPr>
                <a:t>12 investments within the portfolio as at 31 March 2025</a:t>
              </a:r>
              <a:endParaRPr lang="en-US" sz="1200" b="1" dirty="0">
                <a:solidFill>
                  <a:schemeClr val="bg1"/>
                </a:solidFill>
                <a:ea typeface="Calibri"/>
                <a:cs typeface="Calibri"/>
              </a:endParaRPr>
            </a:p>
          </p:txBody>
        </p:sp>
      </p:grpSp>
      <p:sp>
        <p:nvSpPr>
          <p:cNvPr id="41" name="TextBox 40">
            <a:extLst>
              <a:ext uri="{FF2B5EF4-FFF2-40B4-BE49-F238E27FC236}">
                <a16:creationId xmlns:a16="http://schemas.microsoft.com/office/drawing/2014/main" id="{963DA06E-B0F4-3CBB-A9D4-35F264DC79BE}"/>
              </a:ext>
            </a:extLst>
          </p:cNvPr>
          <p:cNvSpPr txBox="1"/>
          <p:nvPr/>
        </p:nvSpPr>
        <p:spPr>
          <a:xfrm>
            <a:off x="345463" y="1519124"/>
            <a:ext cx="4244291" cy="380104"/>
          </a:xfrm>
          <a:prstGeom prst="rect">
            <a:avLst/>
          </a:prstGeom>
          <a:noFill/>
        </p:spPr>
        <p:txBody>
          <a:bodyPr wrap="square" lIns="0" tIns="0" rIns="0" bIns="0" rtlCol="0" anchor="ctr">
            <a:spAutoFit/>
          </a:bodyPr>
          <a:lstStyle/>
          <a:p>
            <a:pPr algn="ctr">
              <a:lnSpc>
                <a:spcPct val="95000"/>
              </a:lnSpc>
            </a:pPr>
            <a:r>
              <a:rPr lang="en-US" sz="1300" b="1" spc="-50" dirty="0">
                <a:solidFill>
                  <a:srgbClr val="C8AC4B"/>
                </a:solidFill>
              </a:rPr>
              <a:t>Fund’s performance</a:t>
            </a:r>
            <a:r>
              <a:rPr lang="en-US" sz="1300" b="1" spc="-50" baseline="30000" dirty="0">
                <a:solidFill>
                  <a:srgbClr val="C8AC4B"/>
                </a:solidFill>
              </a:rPr>
              <a:t>1</a:t>
            </a:r>
            <a:r>
              <a:rPr lang="en-US" sz="1300" b="1" spc="-50" dirty="0">
                <a:solidFill>
                  <a:srgbClr val="C8AC4B"/>
                </a:solidFill>
              </a:rPr>
              <a:t> in Q1 2025 reached AED 648 million following strategic exits from certain investment positions</a:t>
            </a:r>
            <a:endParaRPr lang="en-AE" sz="1300" b="1" spc="-50" dirty="0">
              <a:solidFill>
                <a:srgbClr val="C8AC4B"/>
              </a:solidFill>
            </a:endParaRPr>
          </a:p>
        </p:txBody>
      </p:sp>
      <p:graphicFrame>
        <p:nvGraphicFramePr>
          <p:cNvPr id="42" name="Chart 41">
            <a:extLst>
              <a:ext uri="{FF2B5EF4-FFF2-40B4-BE49-F238E27FC236}">
                <a16:creationId xmlns:a16="http://schemas.microsoft.com/office/drawing/2014/main" id="{C07E0852-E6AA-1832-B7B8-2FE2D59319F5}"/>
              </a:ext>
            </a:extLst>
          </p:cNvPr>
          <p:cNvGraphicFramePr/>
          <p:nvPr>
            <p:extLst>
              <p:ext uri="{D42A27DB-BD31-4B8C-83A1-F6EECF244321}">
                <p14:modId xmlns:p14="http://schemas.microsoft.com/office/powerpoint/2010/main" val="102909470"/>
              </p:ext>
            </p:extLst>
          </p:nvPr>
        </p:nvGraphicFramePr>
        <p:xfrm>
          <a:off x="442913" y="2277752"/>
          <a:ext cx="3800344" cy="1760607"/>
        </p:xfrm>
        <a:graphic>
          <a:graphicData uri="http://schemas.openxmlformats.org/drawingml/2006/chart">
            <c:chart xmlns:c="http://schemas.openxmlformats.org/drawingml/2006/chart" xmlns:r="http://schemas.openxmlformats.org/officeDocument/2006/relationships" r:id="rId3"/>
          </a:graphicData>
        </a:graphic>
      </p:graphicFrame>
      <p:sp>
        <p:nvSpPr>
          <p:cNvPr id="44" name="TextBox 43">
            <a:extLst>
              <a:ext uri="{FF2B5EF4-FFF2-40B4-BE49-F238E27FC236}">
                <a16:creationId xmlns:a16="http://schemas.microsoft.com/office/drawing/2014/main" id="{D07AF5E4-2C15-6063-90F2-6CEE27A810C9}"/>
              </a:ext>
            </a:extLst>
          </p:cNvPr>
          <p:cNvSpPr txBox="1"/>
          <p:nvPr/>
        </p:nvSpPr>
        <p:spPr>
          <a:xfrm>
            <a:off x="525081" y="6223620"/>
            <a:ext cx="4179058" cy="263149"/>
          </a:xfrm>
          <a:prstGeom prst="rect">
            <a:avLst/>
          </a:prstGeom>
          <a:noFill/>
        </p:spPr>
        <p:txBody>
          <a:bodyPr wrap="square" lIns="0" tIns="0" rIns="0" bIns="0" rtlCol="0" anchor="ctr">
            <a:spAutoFit/>
          </a:bodyPr>
          <a:lstStyle/>
          <a:p>
            <a:pPr marL="228600" indent="-228600">
              <a:lnSpc>
                <a:spcPct val="95000"/>
              </a:lnSpc>
              <a:buAutoNum type="arabicPeriod"/>
            </a:pPr>
            <a:r>
              <a:rPr lang="en-US" sz="900" spc="-50">
                <a:solidFill>
                  <a:srgbClr val="002060"/>
                </a:solidFill>
              </a:rPr>
              <a:t>Fund net performance as of 31 March 2025</a:t>
            </a:r>
          </a:p>
          <a:p>
            <a:pPr marL="228600" indent="-228600">
              <a:lnSpc>
                <a:spcPct val="95000"/>
              </a:lnSpc>
              <a:buAutoNum type="arabicPeriod"/>
            </a:pPr>
            <a:r>
              <a:rPr lang="en-US" sz="900" spc="-50">
                <a:solidFill>
                  <a:srgbClr val="002060"/>
                </a:solidFill>
              </a:rPr>
              <a:t>NCM Investment Company holdings includes NCM Financial UK Ltd</a:t>
            </a:r>
            <a:endParaRPr lang="en-BR" sz="900" spc="-50">
              <a:solidFill>
                <a:srgbClr val="002060"/>
              </a:solidFill>
            </a:endParaRPr>
          </a:p>
        </p:txBody>
      </p:sp>
      <p:graphicFrame>
        <p:nvGraphicFramePr>
          <p:cNvPr id="45" name="Table 31">
            <a:extLst>
              <a:ext uri="{FF2B5EF4-FFF2-40B4-BE49-F238E27FC236}">
                <a16:creationId xmlns:a16="http://schemas.microsoft.com/office/drawing/2014/main" id="{D56BEC95-16C2-A029-A192-C425CFFEFF89}"/>
              </a:ext>
            </a:extLst>
          </p:cNvPr>
          <p:cNvGraphicFramePr>
            <a:graphicFrameLocks noGrp="1"/>
          </p:cNvGraphicFramePr>
          <p:nvPr>
            <p:extLst>
              <p:ext uri="{D42A27DB-BD31-4B8C-83A1-F6EECF244321}">
                <p14:modId xmlns:p14="http://schemas.microsoft.com/office/powerpoint/2010/main" val="1393574512"/>
              </p:ext>
            </p:extLst>
          </p:nvPr>
        </p:nvGraphicFramePr>
        <p:xfrm>
          <a:off x="6083235" y="2058435"/>
          <a:ext cx="5510390" cy="1408177"/>
        </p:xfrm>
        <a:graphic>
          <a:graphicData uri="http://schemas.openxmlformats.org/drawingml/2006/table">
            <a:tbl>
              <a:tblPr firstRow="1" bandRow="1">
                <a:tableStyleId>{5C22544A-7EE6-4342-B048-85BDC9FD1C3A}</a:tableStyleId>
              </a:tblPr>
              <a:tblGrid>
                <a:gridCol w="2504891">
                  <a:extLst>
                    <a:ext uri="{9D8B030D-6E8A-4147-A177-3AD203B41FA5}">
                      <a16:colId xmlns:a16="http://schemas.microsoft.com/office/drawing/2014/main" val="2808042595"/>
                    </a:ext>
                  </a:extLst>
                </a:gridCol>
                <a:gridCol w="1087655">
                  <a:extLst>
                    <a:ext uri="{9D8B030D-6E8A-4147-A177-3AD203B41FA5}">
                      <a16:colId xmlns:a16="http://schemas.microsoft.com/office/drawing/2014/main" val="655587677"/>
                    </a:ext>
                  </a:extLst>
                </a:gridCol>
                <a:gridCol w="1071585">
                  <a:extLst>
                    <a:ext uri="{9D8B030D-6E8A-4147-A177-3AD203B41FA5}">
                      <a16:colId xmlns:a16="http://schemas.microsoft.com/office/drawing/2014/main" val="1997020850"/>
                    </a:ext>
                  </a:extLst>
                </a:gridCol>
                <a:gridCol w="846259">
                  <a:extLst>
                    <a:ext uri="{9D8B030D-6E8A-4147-A177-3AD203B41FA5}">
                      <a16:colId xmlns:a16="http://schemas.microsoft.com/office/drawing/2014/main" val="1560067505"/>
                    </a:ext>
                  </a:extLst>
                </a:gridCol>
              </a:tblGrid>
              <a:tr h="50292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t>Investment</a:t>
                      </a:r>
                      <a:endParaRPr lang="en-AE" sz="1200"/>
                    </a:p>
                  </a:txBody>
                  <a:tcPr anchor="ctr">
                    <a:solidFill>
                      <a:srgbClr val="002060"/>
                    </a:solidFill>
                  </a:tcPr>
                </a:tc>
                <a:tc>
                  <a:txBody>
                    <a:bodyPr/>
                    <a:lstStyle/>
                    <a:p>
                      <a:pPr algn="r"/>
                      <a:r>
                        <a:rPr lang="en-US" sz="1200"/>
                        <a:t>% of portfolio </a:t>
                      </a:r>
                    </a:p>
                    <a:p>
                      <a:pPr algn="r"/>
                      <a:r>
                        <a:rPr lang="en-US" sz="1200"/>
                        <a:t>Q1 2025*  </a:t>
                      </a:r>
                      <a:endParaRPr lang="en-AE" sz="1200"/>
                    </a:p>
                  </a:txBody>
                  <a:tcPr anchor="ctr">
                    <a:solidFill>
                      <a:srgbClr val="002060"/>
                    </a:solidFill>
                  </a:tcPr>
                </a:tc>
                <a:tc>
                  <a:txBody>
                    <a:bodyPr/>
                    <a:lstStyle/>
                    <a:p>
                      <a:pPr algn="r"/>
                      <a:r>
                        <a:rPr lang="en-US" sz="1200"/>
                        <a:t>% of portfolio </a:t>
                      </a:r>
                    </a:p>
                    <a:p>
                      <a:pPr algn="r"/>
                      <a:r>
                        <a:rPr lang="en-US" sz="1200"/>
                        <a:t>Q4 2024**  </a:t>
                      </a:r>
                      <a:endParaRPr lang="en-AE" sz="1200"/>
                    </a:p>
                  </a:txBody>
                  <a:tcPr anchor="ctr">
                    <a:solidFill>
                      <a:srgbClr val="002060"/>
                    </a:solidFill>
                  </a:tcPr>
                </a:tc>
                <a:tc>
                  <a:txBody>
                    <a:bodyPr/>
                    <a:lstStyle/>
                    <a:p>
                      <a:pPr algn="r"/>
                      <a:r>
                        <a:rPr lang="en-US" sz="1200"/>
                        <a:t>QoQ </a:t>
                      </a:r>
                      <a:endParaRPr lang="en-AE" sz="1200"/>
                    </a:p>
                  </a:txBody>
                  <a:tcPr anchor="ctr">
                    <a:solidFill>
                      <a:srgbClr val="002060"/>
                    </a:solidFill>
                  </a:tcPr>
                </a:tc>
                <a:extLst>
                  <a:ext uri="{0D108BD9-81ED-4DB2-BD59-A6C34878D82A}">
                    <a16:rowId xmlns:a16="http://schemas.microsoft.com/office/drawing/2014/main" val="704748944"/>
                  </a:ext>
                </a:extLst>
              </a:tr>
              <a:tr h="301752">
                <a:tc>
                  <a:txBody>
                    <a:bodyPr/>
                    <a:lstStyle/>
                    <a:p>
                      <a:r>
                        <a:rPr lang="en-US" sz="1200"/>
                        <a:t>Thalassa Investments  </a:t>
                      </a:r>
                      <a:endParaRPr lang="en-AE" sz="1200"/>
                    </a:p>
                  </a:txBody>
                  <a:tcPr anchor="ctr"/>
                </a:tc>
                <a:tc>
                  <a:txBody>
                    <a:bodyPr/>
                    <a:lstStyle/>
                    <a:p>
                      <a:pPr marL="0" algn="r" defTabSz="914400" rtl="0" eaLnBrk="1" latinLnBrk="0" hangingPunct="1"/>
                      <a:r>
                        <a:rPr lang="en-US" sz="1200" kern="1200" dirty="0">
                          <a:solidFill>
                            <a:schemeClr val="dk1"/>
                          </a:solidFill>
                          <a:latin typeface="+mn-lt"/>
                          <a:ea typeface="+mn-ea"/>
                          <a:cs typeface="+mn-cs"/>
                        </a:rPr>
                        <a:t>51.6%</a:t>
                      </a:r>
                      <a:endParaRPr lang="en-AE" sz="1200" kern="1200" dirty="0">
                        <a:solidFill>
                          <a:schemeClr val="dk1"/>
                        </a:solidFill>
                        <a:latin typeface="+mn-lt"/>
                        <a:ea typeface="+mn-ea"/>
                        <a:cs typeface="+mn-cs"/>
                      </a:endParaRPr>
                    </a:p>
                  </a:txBody>
                  <a:tcPr anchor="ctr"/>
                </a:tc>
                <a:tc>
                  <a:txBody>
                    <a:bodyPr/>
                    <a:lstStyle/>
                    <a:p>
                      <a:pPr marL="0" algn="r" defTabSz="914400" rtl="0" eaLnBrk="1" latinLnBrk="0" hangingPunct="1"/>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53.9%</a:t>
                      </a:r>
                      <a:endParaRPr lang="en-AE" sz="1200" kern="1200" dirty="0">
                        <a:solidFill>
                          <a:schemeClr val="dk1"/>
                        </a:solidFill>
                        <a:latin typeface="+mn-lt"/>
                        <a:ea typeface="+mn-ea"/>
                        <a:cs typeface="+mn-cs"/>
                      </a:endParaRP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(2.3%)</a:t>
                      </a:r>
                      <a:endParaRPr kumimoji="0" lang="en-AE" sz="1200" b="0" i="0" u="none" strike="noStrike" kern="1200" cap="none" spc="0" normalizeH="0" baseline="0" noProof="0" dirty="0">
                        <a:ln>
                          <a:noFill/>
                        </a:ln>
                        <a:solidFill>
                          <a:prstClr val="black"/>
                        </a:solidFill>
                        <a:effectLst/>
                        <a:uLnTx/>
                        <a:uFillTx/>
                        <a:latin typeface="+mn-lt"/>
                        <a:ea typeface="+mn-ea"/>
                        <a:cs typeface="+mn-cs"/>
                      </a:endParaRPr>
                    </a:p>
                  </a:txBody>
                  <a:tcPr anchor="ctr"/>
                </a:tc>
                <a:extLst>
                  <a:ext uri="{0D108BD9-81ED-4DB2-BD59-A6C34878D82A}">
                    <a16:rowId xmlns:a16="http://schemas.microsoft.com/office/drawing/2014/main" val="22752332"/>
                  </a:ext>
                </a:extLst>
              </a:tr>
              <a:tr h="301752">
                <a:tc>
                  <a:txBody>
                    <a:bodyPr/>
                    <a:lstStyle/>
                    <a:p>
                      <a:r>
                        <a:rPr lang="en-US" sz="1200"/>
                        <a:t>NCM Investment Company</a:t>
                      </a:r>
                      <a:r>
                        <a:rPr lang="en-US" sz="1200" baseline="30000"/>
                        <a:t>2</a:t>
                      </a:r>
                      <a:endParaRPr lang="en-AE" sz="1200" baseline="30000"/>
                    </a:p>
                  </a:txBody>
                  <a:tcPr anchor="ctr"/>
                </a:tc>
                <a:tc>
                  <a:txBody>
                    <a:bodyPr/>
                    <a:lstStyle/>
                    <a:p>
                      <a:pPr marL="0" algn="r" defTabSz="914400" rtl="0" eaLnBrk="1" latinLnBrk="0" hangingPunct="1"/>
                      <a:r>
                        <a:rPr lang="en-US" sz="1200" kern="1200" dirty="0">
                          <a:solidFill>
                            <a:schemeClr val="dk1"/>
                          </a:solidFill>
                          <a:latin typeface="+mn-lt"/>
                          <a:ea typeface="+mn-ea"/>
                          <a:cs typeface="+mn-cs"/>
                        </a:rPr>
                        <a:t>35.0%</a:t>
                      </a:r>
                      <a:endParaRPr lang="en-AE" sz="1200" kern="1200" dirty="0">
                        <a:solidFill>
                          <a:schemeClr val="dk1"/>
                        </a:solidFill>
                        <a:latin typeface="+mn-lt"/>
                        <a:ea typeface="+mn-ea"/>
                        <a:cs typeface="+mn-cs"/>
                      </a:endParaRPr>
                    </a:p>
                  </a:txBody>
                  <a:tcPr anchor="ctr"/>
                </a:tc>
                <a:tc>
                  <a:txBody>
                    <a:bodyPr/>
                    <a:lstStyle/>
                    <a:p>
                      <a:pPr marL="0" algn="r" defTabSz="914400" rtl="0" eaLnBrk="1" latinLnBrk="0" hangingPunct="1"/>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26.6%</a:t>
                      </a:r>
                      <a:endParaRPr lang="en-AE" sz="1200" kern="1200" dirty="0">
                        <a:solidFill>
                          <a:schemeClr val="dk1"/>
                        </a:solidFill>
                        <a:latin typeface="+mn-lt"/>
                        <a:ea typeface="+mn-ea"/>
                        <a:cs typeface="+mn-cs"/>
                      </a:endParaRP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8.4%</a:t>
                      </a:r>
                      <a:endParaRPr kumimoji="0" lang="en-AE" sz="1200" b="0" i="0" u="none" strike="noStrike" kern="1200" cap="none" spc="0" normalizeH="0" baseline="0" noProof="0" dirty="0">
                        <a:ln>
                          <a:noFill/>
                        </a:ln>
                        <a:solidFill>
                          <a:prstClr val="black"/>
                        </a:solidFill>
                        <a:effectLst/>
                        <a:uLnTx/>
                        <a:uFillTx/>
                        <a:latin typeface="+mn-lt"/>
                        <a:ea typeface="+mn-ea"/>
                        <a:cs typeface="+mn-cs"/>
                      </a:endParaRPr>
                    </a:p>
                  </a:txBody>
                  <a:tcPr anchor="ctr"/>
                </a:tc>
                <a:extLst>
                  <a:ext uri="{0D108BD9-81ED-4DB2-BD59-A6C34878D82A}">
                    <a16:rowId xmlns:a16="http://schemas.microsoft.com/office/drawing/2014/main" val="1199995599"/>
                  </a:ext>
                </a:extLst>
              </a:tr>
              <a:tr h="301752">
                <a:tc>
                  <a:txBody>
                    <a:bodyPr/>
                    <a:lstStyle/>
                    <a:p>
                      <a:r>
                        <a:rPr lang="en-US" sz="1200"/>
                        <a:t>Islamic Arabic Insurance Co (Salama)</a:t>
                      </a:r>
                      <a:endParaRPr lang="en-AE" sz="1200"/>
                    </a:p>
                  </a:txBody>
                  <a:tcPr anchor="ctr"/>
                </a:tc>
                <a:tc>
                  <a:txBody>
                    <a:bodyPr/>
                    <a:lstStyle/>
                    <a:p>
                      <a:pPr marL="0" algn="r" defTabSz="914400" rtl="0" eaLnBrk="1" latinLnBrk="0" hangingPunct="1"/>
                      <a:r>
                        <a:rPr lang="en-US" sz="1200" kern="1200" dirty="0">
                          <a:solidFill>
                            <a:schemeClr val="dk1"/>
                          </a:solidFill>
                          <a:latin typeface="+mn-lt"/>
                          <a:ea typeface="+mn-ea"/>
                          <a:cs typeface="+mn-cs"/>
                        </a:rPr>
                        <a:t>7.5%</a:t>
                      </a:r>
                      <a:endParaRPr lang="en-AE" sz="1200" kern="1200" dirty="0">
                        <a:solidFill>
                          <a:schemeClr val="dk1"/>
                        </a:solidFill>
                        <a:latin typeface="+mn-lt"/>
                        <a:ea typeface="+mn-ea"/>
                        <a:cs typeface="+mn-cs"/>
                      </a:endParaRPr>
                    </a:p>
                  </a:txBody>
                  <a:tcPr anchor="ctr"/>
                </a:tc>
                <a:tc>
                  <a:txBody>
                    <a:bodyPr/>
                    <a:lstStyle/>
                    <a:p>
                      <a:pPr marL="0" algn="r" defTabSz="914400" rtl="0" eaLnBrk="1" latinLnBrk="0" hangingPunct="1"/>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11.5%</a:t>
                      </a:r>
                      <a:endParaRPr lang="en-AE" sz="1200" kern="1200" dirty="0">
                        <a:solidFill>
                          <a:schemeClr val="dk1"/>
                        </a:solidFill>
                        <a:latin typeface="+mn-lt"/>
                        <a:ea typeface="+mn-ea"/>
                        <a:cs typeface="+mn-cs"/>
                      </a:endParaRPr>
                    </a:p>
                  </a:txBody>
                  <a:tcPr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(4.0%)</a:t>
                      </a:r>
                      <a:endParaRPr kumimoji="0" lang="en-AE" sz="12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nchor="ctr"/>
                </a:tc>
                <a:extLst>
                  <a:ext uri="{0D108BD9-81ED-4DB2-BD59-A6C34878D82A}">
                    <a16:rowId xmlns:a16="http://schemas.microsoft.com/office/drawing/2014/main" val="1228777058"/>
                  </a:ext>
                </a:extLst>
              </a:tr>
            </a:tbl>
          </a:graphicData>
        </a:graphic>
      </p:graphicFrame>
      <p:sp>
        <p:nvSpPr>
          <p:cNvPr id="46" name="TextBox 45">
            <a:extLst>
              <a:ext uri="{FF2B5EF4-FFF2-40B4-BE49-F238E27FC236}">
                <a16:creationId xmlns:a16="http://schemas.microsoft.com/office/drawing/2014/main" id="{A4D8D34B-D85D-9CFF-1131-73843C3FDED8}"/>
              </a:ext>
            </a:extLst>
          </p:cNvPr>
          <p:cNvSpPr txBox="1"/>
          <p:nvPr/>
        </p:nvSpPr>
        <p:spPr>
          <a:xfrm>
            <a:off x="5729010" y="1564468"/>
            <a:ext cx="5742589" cy="190052"/>
          </a:xfrm>
          <a:prstGeom prst="rect">
            <a:avLst/>
          </a:prstGeom>
          <a:noFill/>
        </p:spPr>
        <p:txBody>
          <a:bodyPr wrap="square" lIns="0" tIns="0" rIns="0" bIns="0" rtlCol="0" anchor="ctr">
            <a:spAutoFit/>
          </a:bodyPr>
          <a:lstStyle>
            <a:defPPr>
              <a:defRPr lang="en-US"/>
            </a:defPPr>
            <a:lvl1pPr algn="ctr">
              <a:lnSpc>
                <a:spcPct val="95000"/>
              </a:lnSpc>
              <a:defRPr sz="1200" b="1" spc="-50">
                <a:solidFill>
                  <a:schemeClr val="bg1">
                    <a:lumMod val="50000"/>
                  </a:schemeClr>
                </a:solidFill>
              </a:defRPr>
            </a:lvl1pPr>
          </a:lstStyle>
          <a:p>
            <a:r>
              <a:rPr lang="en-US" sz="1300">
                <a:solidFill>
                  <a:srgbClr val="C8AC4B"/>
                </a:solidFill>
              </a:rPr>
              <a:t>Q1 2025 Goldilocks investment breakdown - top three holdings </a:t>
            </a:r>
            <a:endParaRPr lang="en-BR" sz="1300">
              <a:solidFill>
                <a:srgbClr val="C8AC4B"/>
              </a:solidFill>
            </a:endParaRPr>
          </a:p>
        </p:txBody>
      </p:sp>
      <p:sp>
        <p:nvSpPr>
          <p:cNvPr id="47" name="TextBox 46">
            <a:extLst>
              <a:ext uri="{FF2B5EF4-FFF2-40B4-BE49-F238E27FC236}">
                <a16:creationId xmlns:a16="http://schemas.microsoft.com/office/drawing/2014/main" id="{BF0B0A2A-F93C-C96F-585D-3E8FAEF28125}"/>
              </a:ext>
            </a:extLst>
          </p:cNvPr>
          <p:cNvSpPr txBox="1"/>
          <p:nvPr/>
        </p:nvSpPr>
        <p:spPr>
          <a:xfrm>
            <a:off x="6168960" y="3547181"/>
            <a:ext cx="4179058" cy="131574"/>
          </a:xfrm>
          <a:prstGeom prst="rect">
            <a:avLst/>
          </a:prstGeom>
          <a:noFill/>
        </p:spPr>
        <p:txBody>
          <a:bodyPr wrap="square" lIns="0" tIns="0" rIns="0" bIns="0" rtlCol="0" anchor="ctr">
            <a:spAutoFit/>
          </a:bodyPr>
          <a:lstStyle/>
          <a:p>
            <a:pPr>
              <a:lnSpc>
                <a:spcPct val="95000"/>
              </a:lnSpc>
            </a:pPr>
            <a:r>
              <a:rPr lang="en-US" sz="900" spc="-50" dirty="0">
                <a:solidFill>
                  <a:srgbClr val="002060"/>
                </a:solidFill>
              </a:rPr>
              <a:t>* Holdings as at 31 March 2025. ** Holdings as at 31</a:t>
            </a:r>
            <a:r>
              <a:rPr lang="en-US" sz="900" spc="-50" baseline="30000" dirty="0">
                <a:solidFill>
                  <a:srgbClr val="002060"/>
                </a:solidFill>
              </a:rPr>
              <a:t>st</a:t>
            </a:r>
            <a:r>
              <a:rPr lang="en-US" sz="900" spc="-50" dirty="0">
                <a:solidFill>
                  <a:srgbClr val="002060"/>
                </a:solidFill>
              </a:rPr>
              <a:t> December 2024. </a:t>
            </a:r>
            <a:endParaRPr lang="en-BR" sz="900" spc="-50" dirty="0">
              <a:solidFill>
                <a:srgbClr val="002060"/>
              </a:solidFill>
            </a:endParaRPr>
          </a:p>
        </p:txBody>
      </p:sp>
      <p:sp>
        <p:nvSpPr>
          <p:cNvPr id="6" name="Round Diagonal Corner Rectangle 84">
            <a:extLst>
              <a:ext uri="{FF2B5EF4-FFF2-40B4-BE49-F238E27FC236}">
                <a16:creationId xmlns:a16="http://schemas.microsoft.com/office/drawing/2014/main" id="{67E7E160-2D7D-8EFF-B86C-6BC3E7E31704}"/>
              </a:ext>
            </a:extLst>
          </p:cNvPr>
          <p:cNvSpPr/>
          <p:nvPr/>
        </p:nvSpPr>
        <p:spPr>
          <a:xfrm>
            <a:off x="570621" y="4665977"/>
            <a:ext cx="4165004" cy="1242838"/>
          </a:xfrm>
          <a:prstGeom prst="round2DiagRect">
            <a:avLst>
              <a:gd name="adj1" fmla="val 9837"/>
              <a:gd name="adj2" fmla="val 0"/>
            </a:avLst>
          </a:prstGeom>
          <a:noFill/>
          <a:ln w="158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002060"/>
                </a:solidFill>
              </a:rPr>
              <a:t>Eshraq is engaging </a:t>
            </a:r>
            <a:r>
              <a:rPr lang="en-US" sz="1200" b="1" dirty="0">
                <a:solidFill>
                  <a:srgbClr val="002060"/>
                </a:solidFill>
              </a:rPr>
              <a:t>with SHUAA Capital to redeem assets in the Goldilocks Fund</a:t>
            </a:r>
            <a:r>
              <a:rPr lang="en-US" sz="1200" dirty="0">
                <a:solidFill>
                  <a:srgbClr val="002060"/>
                </a:solidFill>
              </a:rPr>
              <a:t>, aiming to gain </a:t>
            </a:r>
            <a:r>
              <a:rPr lang="en-US" sz="1200" b="1" dirty="0">
                <a:solidFill>
                  <a:srgbClr val="002060"/>
                </a:solidFill>
              </a:rPr>
              <a:t>full control </a:t>
            </a:r>
            <a:r>
              <a:rPr lang="en-US" sz="1200" dirty="0">
                <a:solidFill>
                  <a:srgbClr val="002060"/>
                </a:solidFill>
              </a:rPr>
              <a:t>over its holdings and investment decisions, and is committed to </a:t>
            </a:r>
            <a:r>
              <a:rPr lang="en-US" sz="1200" b="1" dirty="0">
                <a:solidFill>
                  <a:srgbClr val="002060"/>
                </a:solidFill>
              </a:rPr>
              <a:t>concluding the process </a:t>
            </a:r>
            <a:r>
              <a:rPr lang="en-US" sz="1200" dirty="0">
                <a:solidFill>
                  <a:srgbClr val="002060"/>
                </a:solidFill>
              </a:rPr>
              <a:t>as soon as possible</a:t>
            </a:r>
          </a:p>
        </p:txBody>
      </p:sp>
      <p:sp>
        <p:nvSpPr>
          <p:cNvPr id="8" name="TextBox 7">
            <a:extLst>
              <a:ext uri="{FF2B5EF4-FFF2-40B4-BE49-F238E27FC236}">
                <a16:creationId xmlns:a16="http://schemas.microsoft.com/office/drawing/2014/main" id="{4C700A9B-7A3C-5EED-4483-65D7FF08001A}"/>
              </a:ext>
            </a:extLst>
          </p:cNvPr>
          <p:cNvSpPr txBox="1"/>
          <p:nvPr/>
        </p:nvSpPr>
        <p:spPr>
          <a:xfrm>
            <a:off x="345463" y="1905681"/>
            <a:ext cx="1210198" cy="246221"/>
          </a:xfrm>
          <a:prstGeom prst="rect">
            <a:avLst/>
          </a:prstGeom>
          <a:noFill/>
        </p:spPr>
        <p:txBody>
          <a:bodyPr wrap="square" rtlCol="0">
            <a:spAutoFit/>
          </a:bodyPr>
          <a:lstStyle/>
          <a:p>
            <a:r>
              <a:rPr lang="en-US" sz="1000" b="1">
                <a:solidFill>
                  <a:srgbClr val="232F67"/>
                </a:solidFill>
              </a:rPr>
              <a:t>AED (‘000)</a:t>
            </a:r>
            <a:endParaRPr lang="en-AE" sz="1000" b="1">
              <a:solidFill>
                <a:srgbClr val="232F67"/>
              </a:solidFill>
            </a:endParaRPr>
          </a:p>
        </p:txBody>
      </p:sp>
    </p:spTree>
    <p:extLst>
      <p:ext uri="{BB962C8B-B14F-4D97-AF65-F5344CB8AC3E}">
        <p14:creationId xmlns:p14="http://schemas.microsoft.com/office/powerpoint/2010/main" val="11338549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700CF-80EB-038E-4B55-5D345E92D872}"/>
              </a:ext>
            </a:extLst>
          </p:cNvPr>
          <p:cNvSpPr>
            <a:spLocks noGrp="1"/>
          </p:cNvSpPr>
          <p:nvPr>
            <p:ph type="title"/>
          </p:nvPr>
        </p:nvSpPr>
        <p:spPr/>
        <p:txBody>
          <a:bodyPr/>
          <a:lstStyle/>
          <a:p>
            <a:r>
              <a:rPr lang="en-US" dirty="0"/>
              <a:t>GOLDILOCKS FUND VALUTION OF AED 648 MILLION IN Q1 2025</a:t>
            </a:r>
            <a:endParaRPr lang="en-AE" dirty="0"/>
          </a:p>
        </p:txBody>
      </p:sp>
      <p:sp>
        <p:nvSpPr>
          <p:cNvPr id="3" name="Text Placeholder 2">
            <a:extLst>
              <a:ext uri="{FF2B5EF4-FFF2-40B4-BE49-F238E27FC236}">
                <a16:creationId xmlns:a16="http://schemas.microsoft.com/office/drawing/2014/main" id="{70356AE2-ACB2-20B6-9D68-EC993590C6EE}"/>
              </a:ext>
            </a:extLst>
          </p:cNvPr>
          <p:cNvSpPr>
            <a:spLocks noGrp="1"/>
          </p:cNvSpPr>
          <p:nvPr>
            <p:ph type="body" sz="quarter" idx="10"/>
          </p:nvPr>
        </p:nvSpPr>
        <p:spPr>
          <a:xfrm>
            <a:off x="442913" y="1046375"/>
            <a:ext cx="9807994" cy="339733"/>
          </a:xfrm>
        </p:spPr>
        <p:txBody>
          <a:bodyPr vert="horz" wrap="square" lIns="0" tIns="0" rIns="0" bIns="0" rtlCol="0" anchor="t">
            <a:noAutofit/>
          </a:bodyPr>
          <a:lstStyle/>
          <a:p>
            <a:r>
              <a:rPr lang="en-US" sz="1600" dirty="0">
                <a:cs typeface="Arial"/>
              </a:rPr>
              <a:t>Reduction in the number of investments within the Goldilocks Fund from 14 in Q1 2024 to 12 in Q1 2025. </a:t>
            </a:r>
            <a:endParaRPr lang="en-AE" sz="1600" dirty="0">
              <a:cs typeface="Arial"/>
            </a:endParaRPr>
          </a:p>
        </p:txBody>
      </p:sp>
      <p:sp>
        <p:nvSpPr>
          <p:cNvPr id="87" name="Rectangle 86">
            <a:extLst>
              <a:ext uri="{FF2B5EF4-FFF2-40B4-BE49-F238E27FC236}">
                <a16:creationId xmlns:a16="http://schemas.microsoft.com/office/drawing/2014/main" id="{9849F342-7780-7AF7-AE4B-D5A25BDA7DA7}"/>
              </a:ext>
            </a:extLst>
          </p:cNvPr>
          <p:cNvSpPr/>
          <p:nvPr/>
        </p:nvSpPr>
        <p:spPr>
          <a:xfrm>
            <a:off x="1285136" y="2231398"/>
            <a:ext cx="396240" cy="200819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vert="vert270" rtlCol="0" anchor="ctr"/>
          <a:lstStyle/>
          <a:p>
            <a:pPr algn="ctr"/>
            <a:r>
              <a:rPr lang="en-GB" sz="1200" b="1">
                <a:solidFill>
                  <a:srgbClr val="002060"/>
                </a:solidFill>
              </a:rPr>
              <a:t>AED million</a:t>
            </a:r>
            <a:endParaRPr lang="en-AE" sz="1200" b="1">
              <a:solidFill>
                <a:srgbClr val="002060"/>
              </a:solidFill>
            </a:endParaRPr>
          </a:p>
        </p:txBody>
      </p:sp>
      <p:sp>
        <p:nvSpPr>
          <p:cNvPr id="88" name="Rectangle 87">
            <a:extLst>
              <a:ext uri="{FF2B5EF4-FFF2-40B4-BE49-F238E27FC236}">
                <a16:creationId xmlns:a16="http://schemas.microsoft.com/office/drawing/2014/main" id="{97CC6509-6228-3905-21A2-D50EC59E7277}"/>
              </a:ext>
            </a:extLst>
          </p:cNvPr>
          <p:cNvSpPr/>
          <p:nvPr/>
        </p:nvSpPr>
        <p:spPr>
          <a:xfrm>
            <a:off x="9813705" y="4139644"/>
            <a:ext cx="335280" cy="172720"/>
          </a:xfrm>
          <a:prstGeom prst="rect">
            <a:avLst/>
          </a:prstGeom>
          <a:solidFill>
            <a:schemeClr val="accent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E"/>
          </a:p>
        </p:txBody>
      </p:sp>
      <p:sp>
        <p:nvSpPr>
          <p:cNvPr id="90" name="TextBox 89">
            <a:extLst>
              <a:ext uri="{FF2B5EF4-FFF2-40B4-BE49-F238E27FC236}">
                <a16:creationId xmlns:a16="http://schemas.microsoft.com/office/drawing/2014/main" id="{90913DF6-3D47-6C06-7AC3-DDBA12D1A361}"/>
              </a:ext>
            </a:extLst>
          </p:cNvPr>
          <p:cNvSpPr txBox="1"/>
          <p:nvPr/>
        </p:nvSpPr>
        <p:spPr>
          <a:xfrm>
            <a:off x="10148985" y="4083843"/>
            <a:ext cx="1507396" cy="246221"/>
          </a:xfrm>
          <a:prstGeom prst="rect">
            <a:avLst/>
          </a:prstGeom>
          <a:noFill/>
        </p:spPr>
        <p:txBody>
          <a:bodyPr wrap="square" rtlCol="0">
            <a:spAutoFit/>
          </a:bodyPr>
          <a:lstStyle/>
          <a:p>
            <a:r>
              <a:rPr lang="en-GB" sz="1000" b="1">
                <a:solidFill>
                  <a:schemeClr val="accent2">
                    <a:lumMod val="75000"/>
                  </a:schemeClr>
                </a:solidFill>
              </a:rPr>
              <a:t>Change in value</a:t>
            </a:r>
            <a:endParaRPr lang="en-AE" sz="1000" b="1">
              <a:solidFill>
                <a:schemeClr val="accent2">
                  <a:lumMod val="75000"/>
                </a:schemeClr>
              </a:solidFill>
            </a:endParaRPr>
          </a:p>
        </p:txBody>
      </p:sp>
      <p:sp>
        <p:nvSpPr>
          <p:cNvPr id="92" name="Round Diagonal Corner Rectangle 84">
            <a:extLst>
              <a:ext uri="{FF2B5EF4-FFF2-40B4-BE49-F238E27FC236}">
                <a16:creationId xmlns:a16="http://schemas.microsoft.com/office/drawing/2014/main" id="{14A0EED6-37BA-2CDD-A87A-F0609CA86C1A}"/>
              </a:ext>
            </a:extLst>
          </p:cNvPr>
          <p:cNvSpPr/>
          <p:nvPr/>
        </p:nvSpPr>
        <p:spPr>
          <a:xfrm>
            <a:off x="1106857" y="4943829"/>
            <a:ext cx="9367866" cy="1266728"/>
          </a:xfrm>
          <a:prstGeom prst="round2DiagRect">
            <a:avLst>
              <a:gd name="adj1" fmla="val 9837"/>
              <a:gd name="adj2" fmla="val 0"/>
            </a:avLst>
          </a:prstGeom>
          <a:noFill/>
          <a:ln w="15875">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marL="171450" indent="-171450">
              <a:lnSpc>
                <a:spcPct val="150000"/>
              </a:lnSpc>
              <a:buFont typeface="Arial" panose="020B0604020202020204" pitchFamily="34" charset="0"/>
              <a:buChar char="•"/>
            </a:pPr>
            <a:r>
              <a:rPr lang="en-US" sz="1200" b="1" dirty="0">
                <a:solidFill>
                  <a:srgbClr val="002060"/>
                </a:solidFill>
              </a:rPr>
              <a:t>Total underlying net investment value was AED 647.77 million at the end of Q1 2025</a:t>
            </a:r>
            <a:r>
              <a:rPr lang="en-US" sz="1200" dirty="0">
                <a:solidFill>
                  <a:srgbClr val="002060"/>
                </a:solidFill>
              </a:rPr>
              <a:t>, compared to AED 1.04 billion at the end of Q1 2024, resulting from strategic exists from certain holdings as well as the re-valuation of assets. </a:t>
            </a:r>
          </a:p>
          <a:p>
            <a:pPr marL="171450" indent="-171450">
              <a:lnSpc>
                <a:spcPct val="150000"/>
              </a:lnSpc>
              <a:buFont typeface="Arial" panose="020B0604020202020204" pitchFamily="34" charset="0"/>
              <a:buChar char="•"/>
            </a:pPr>
            <a:r>
              <a:rPr lang="en-US" sz="1200" b="1" dirty="0">
                <a:solidFill>
                  <a:srgbClr val="002060"/>
                </a:solidFill>
              </a:rPr>
              <a:t>Goldilocks reduced liabilities by AED 2  million in Q1 2025</a:t>
            </a:r>
            <a:r>
              <a:rPr lang="en-US" sz="1200" dirty="0">
                <a:solidFill>
                  <a:srgbClr val="002060"/>
                </a:solidFill>
              </a:rPr>
              <a:t>. </a:t>
            </a:r>
            <a:endParaRPr lang="en-US" sz="1200" b="1" dirty="0">
              <a:solidFill>
                <a:srgbClr val="002060"/>
              </a:solidFill>
            </a:endParaRPr>
          </a:p>
          <a:p>
            <a:pPr marL="171450" indent="-171450">
              <a:lnSpc>
                <a:spcPct val="150000"/>
              </a:lnSpc>
              <a:buFont typeface="Arial" panose="020B0604020202020204" pitchFamily="34" charset="0"/>
              <a:buChar char="•"/>
            </a:pPr>
            <a:r>
              <a:rPr lang="en-US" sz="1200" b="1" dirty="0">
                <a:solidFill>
                  <a:srgbClr val="002060"/>
                </a:solidFill>
              </a:rPr>
              <a:t>The reduction in the investment value was the result of either a partial or full exit from certain investment positions within the Fund, </a:t>
            </a:r>
            <a:r>
              <a:rPr lang="en-US" sz="1200" dirty="0">
                <a:solidFill>
                  <a:srgbClr val="002060"/>
                </a:solidFill>
              </a:rPr>
              <a:t>with Goldilocks having 12 investments within its portfolio in Q1 2025 (versus 14 at Q1 2024). </a:t>
            </a:r>
            <a:endParaRPr lang="en-US" sz="1200" b="1" dirty="0">
              <a:solidFill>
                <a:srgbClr val="002060"/>
              </a:solidFill>
            </a:endParaRPr>
          </a:p>
        </p:txBody>
      </p:sp>
      <p:sp>
        <p:nvSpPr>
          <p:cNvPr id="93" name="TextBox 92">
            <a:extLst>
              <a:ext uri="{FF2B5EF4-FFF2-40B4-BE49-F238E27FC236}">
                <a16:creationId xmlns:a16="http://schemas.microsoft.com/office/drawing/2014/main" id="{5DE33ED5-15BF-14C1-7861-42616AB5254C}"/>
              </a:ext>
            </a:extLst>
          </p:cNvPr>
          <p:cNvSpPr txBox="1"/>
          <p:nvPr/>
        </p:nvSpPr>
        <p:spPr>
          <a:xfrm>
            <a:off x="1236254" y="4776811"/>
            <a:ext cx="3576424" cy="204671"/>
          </a:xfrm>
          <a:prstGeom prst="rect">
            <a:avLst/>
          </a:prstGeom>
          <a:noFill/>
        </p:spPr>
        <p:txBody>
          <a:bodyPr wrap="square" lIns="0" tIns="0" rIns="0" bIns="0" rtlCol="0" anchor="ctr">
            <a:spAutoFit/>
          </a:bodyPr>
          <a:lstStyle/>
          <a:p>
            <a:pPr>
              <a:lnSpc>
                <a:spcPct val="95000"/>
              </a:lnSpc>
            </a:pPr>
            <a:r>
              <a:rPr lang="en-US" sz="1400" b="1" spc="-50">
                <a:solidFill>
                  <a:srgbClr val="C8AC4B"/>
                </a:solidFill>
              </a:rPr>
              <a:t>Overview</a:t>
            </a:r>
            <a:endParaRPr lang="en-BR" sz="1400" b="1" spc="-50">
              <a:solidFill>
                <a:srgbClr val="C8AC4B"/>
              </a:solidFill>
            </a:endParaRPr>
          </a:p>
        </p:txBody>
      </p:sp>
      <p:graphicFrame>
        <p:nvGraphicFramePr>
          <p:cNvPr id="7" name="Chart 6">
            <a:extLst>
              <a:ext uri="{FF2B5EF4-FFF2-40B4-BE49-F238E27FC236}">
                <a16:creationId xmlns:a16="http://schemas.microsoft.com/office/drawing/2014/main" id="{C728B6E4-6180-3918-A5C8-5B410C8CCB34}"/>
              </a:ext>
            </a:extLst>
          </p:cNvPr>
          <p:cNvGraphicFramePr/>
          <p:nvPr>
            <p:extLst>
              <p:ext uri="{D42A27DB-BD31-4B8C-83A1-F6EECF244321}">
                <p14:modId xmlns:p14="http://schemas.microsoft.com/office/powerpoint/2010/main" val="1771018726"/>
              </p:ext>
            </p:extLst>
          </p:nvPr>
        </p:nvGraphicFramePr>
        <p:xfrm>
          <a:off x="1350662" y="2270232"/>
          <a:ext cx="7857253" cy="2677087"/>
        </p:xfrm>
        <a:graphic>
          <a:graphicData uri="http://schemas.openxmlformats.org/drawingml/2006/chart">
            <c:chart xmlns:c="http://schemas.openxmlformats.org/drawingml/2006/chart" xmlns:r="http://schemas.openxmlformats.org/officeDocument/2006/relationships" r:id="rId3"/>
          </a:graphicData>
        </a:graphic>
      </p:graphicFrame>
      <p:sp>
        <p:nvSpPr>
          <p:cNvPr id="5" name="Oval 4">
            <a:extLst>
              <a:ext uri="{FF2B5EF4-FFF2-40B4-BE49-F238E27FC236}">
                <a16:creationId xmlns:a16="http://schemas.microsoft.com/office/drawing/2014/main" id="{76713AD4-7259-FA74-D33D-1626877AD07B}"/>
              </a:ext>
            </a:extLst>
          </p:cNvPr>
          <p:cNvSpPr/>
          <p:nvPr/>
        </p:nvSpPr>
        <p:spPr>
          <a:xfrm>
            <a:off x="4333775" y="2114218"/>
            <a:ext cx="1108444" cy="345550"/>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800" b="1" dirty="0">
                <a:solidFill>
                  <a:schemeClr val="bg1"/>
                </a:solidFill>
              </a:rPr>
              <a:t>15</a:t>
            </a:r>
          </a:p>
          <a:p>
            <a:pPr algn="ctr"/>
            <a:r>
              <a:rPr lang="en-US" sz="800" b="1" dirty="0">
                <a:solidFill>
                  <a:schemeClr val="bg1"/>
                </a:solidFill>
              </a:rPr>
              <a:t>Investments</a:t>
            </a:r>
            <a:endParaRPr lang="en-AE" sz="800" b="1" dirty="0">
              <a:solidFill>
                <a:schemeClr val="bg1"/>
              </a:solidFill>
            </a:endParaRPr>
          </a:p>
        </p:txBody>
      </p:sp>
      <p:sp>
        <p:nvSpPr>
          <p:cNvPr id="6" name="Oval 5">
            <a:extLst>
              <a:ext uri="{FF2B5EF4-FFF2-40B4-BE49-F238E27FC236}">
                <a16:creationId xmlns:a16="http://schemas.microsoft.com/office/drawing/2014/main" id="{1CFC1842-E108-F711-F9CA-DEA4AAB02B70}"/>
              </a:ext>
            </a:extLst>
          </p:cNvPr>
          <p:cNvSpPr/>
          <p:nvPr/>
        </p:nvSpPr>
        <p:spPr>
          <a:xfrm>
            <a:off x="3066967" y="2100791"/>
            <a:ext cx="1108444" cy="345550"/>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800" b="1" dirty="0">
                <a:solidFill>
                  <a:schemeClr val="bg1"/>
                </a:solidFill>
              </a:rPr>
              <a:t>14 Investments</a:t>
            </a:r>
            <a:endParaRPr lang="en-AE" sz="800" b="1" dirty="0">
              <a:solidFill>
                <a:schemeClr val="bg1"/>
              </a:solidFill>
            </a:endParaRPr>
          </a:p>
        </p:txBody>
      </p:sp>
      <p:sp>
        <p:nvSpPr>
          <p:cNvPr id="8" name="Oval 7">
            <a:extLst>
              <a:ext uri="{FF2B5EF4-FFF2-40B4-BE49-F238E27FC236}">
                <a16:creationId xmlns:a16="http://schemas.microsoft.com/office/drawing/2014/main" id="{F4867EC8-B482-4A3B-1D79-B1BF7572D8A3}"/>
              </a:ext>
            </a:extLst>
          </p:cNvPr>
          <p:cNvSpPr/>
          <p:nvPr/>
        </p:nvSpPr>
        <p:spPr>
          <a:xfrm>
            <a:off x="1756575" y="2094596"/>
            <a:ext cx="1108444" cy="345550"/>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800" b="1">
                <a:solidFill>
                  <a:schemeClr val="bg1"/>
                </a:solidFill>
              </a:rPr>
              <a:t>19 Investments</a:t>
            </a:r>
            <a:endParaRPr lang="en-AE" sz="800" b="1">
              <a:solidFill>
                <a:schemeClr val="bg1"/>
              </a:solidFill>
            </a:endParaRPr>
          </a:p>
        </p:txBody>
      </p:sp>
      <p:sp>
        <p:nvSpPr>
          <p:cNvPr id="4" name="Oval 3">
            <a:extLst>
              <a:ext uri="{FF2B5EF4-FFF2-40B4-BE49-F238E27FC236}">
                <a16:creationId xmlns:a16="http://schemas.microsoft.com/office/drawing/2014/main" id="{F9477B2D-61EF-CADC-B4CC-53815CA9E980}"/>
              </a:ext>
            </a:extLst>
          </p:cNvPr>
          <p:cNvSpPr/>
          <p:nvPr/>
        </p:nvSpPr>
        <p:spPr>
          <a:xfrm>
            <a:off x="5617097" y="2097457"/>
            <a:ext cx="1108444" cy="345550"/>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800" b="1">
                <a:solidFill>
                  <a:schemeClr val="bg1"/>
                </a:solidFill>
              </a:rPr>
              <a:t>12</a:t>
            </a:r>
          </a:p>
          <a:p>
            <a:pPr algn="ctr"/>
            <a:r>
              <a:rPr lang="en-US" sz="800" b="1">
                <a:solidFill>
                  <a:schemeClr val="bg1"/>
                </a:solidFill>
              </a:rPr>
              <a:t>Investments</a:t>
            </a:r>
            <a:endParaRPr lang="en-AE" sz="800" b="1">
              <a:solidFill>
                <a:schemeClr val="bg1"/>
              </a:solidFill>
            </a:endParaRPr>
          </a:p>
        </p:txBody>
      </p:sp>
      <p:sp>
        <p:nvSpPr>
          <p:cNvPr id="11" name="TextBox 10">
            <a:extLst>
              <a:ext uri="{FF2B5EF4-FFF2-40B4-BE49-F238E27FC236}">
                <a16:creationId xmlns:a16="http://schemas.microsoft.com/office/drawing/2014/main" id="{1BDD97BC-FC8A-B852-97BC-C194FE707B6F}"/>
              </a:ext>
            </a:extLst>
          </p:cNvPr>
          <p:cNvSpPr txBox="1"/>
          <p:nvPr/>
        </p:nvSpPr>
        <p:spPr>
          <a:xfrm>
            <a:off x="1936329" y="1633907"/>
            <a:ext cx="7226721" cy="276999"/>
          </a:xfrm>
          <a:prstGeom prst="rect">
            <a:avLst/>
          </a:prstGeom>
          <a:noFill/>
        </p:spPr>
        <p:txBody>
          <a:bodyPr wrap="square" lIns="91440" tIns="45720" rIns="91440" bIns="45720" anchor="t">
            <a:spAutoFit/>
          </a:bodyPr>
          <a:lstStyle/>
          <a:p>
            <a:pPr algn="ctr"/>
            <a:r>
              <a:rPr lang="en-US" sz="1200" b="1">
                <a:solidFill>
                  <a:schemeClr val="accent4"/>
                </a:solidFill>
              </a:rPr>
              <a:t>Goldilocks Fund valuation movement from FY 2023 to Q1 2025</a:t>
            </a:r>
          </a:p>
        </p:txBody>
      </p:sp>
      <p:sp>
        <p:nvSpPr>
          <p:cNvPr id="9" name="Oval 8">
            <a:extLst>
              <a:ext uri="{FF2B5EF4-FFF2-40B4-BE49-F238E27FC236}">
                <a16:creationId xmlns:a16="http://schemas.microsoft.com/office/drawing/2014/main" id="{ED45E3A4-3B86-66BA-AF45-5FE55E0514EB}"/>
              </a:ext>
            </a:extLst>
          </p:cNvPr>
          <p:cNvSpPr/>
          <p:nvPr/>
        </p:nvSpPr>
        <p:spPr>
          <a:xfrm>
            <a:off x="6991027" y="2114218"/>
            <a:ext cx="1108444" cy="345550"/>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800" b="1">
                <a:solidFill>
                  <a:schemeClr val="bg1"/>
                </a:solidFill>
              </a:rPr>
              <a:t>12</a:t>
            </a:r>
          </a:p>
          <a:p>
            <a:pPr algn="ctr"/>
            <a:r>
              <a:rPr lang="en-US" sz="800" b="1">
                <a:solidFill>
                  <a:schemeClr val="bg1"/>
                </a:solidFill>
              </a:rPr>
              <a:t>Investments</a:t>
            </a:r>
            <a:endParaRPr lang="en-AE" sz="800" b="1">
              <a:solidFill>
                <a:schemeClr val="bg1"/>
              </a:solidFill>
            </a:endParaRPr>
          </a:p>
        </p:txBody>
      </p:sp>
      <p:sp>
        <p:nvSpPr>
          <p:cNvPr id="10" name="Oval 9">
            <a:extLst>
              <a:ext uri="{FF2B5EF4-FFF2-40B4-BE49-F238E27FC236}">
                <a16:creationId xmlns:a16="http://schemas.microsoft.com/office/drawing/2014/main" id="{4F451028-C549-856A-C01B-373650D9C3D4}"/>
              </a:ext>
            </a:extLst>
          </p:cNvPr>
          <p:cNvSpPr/>
          <p:nvPr/>
        </p:nvSpPr>
        <p:spPr>
          <a:xfrm>
            <a:off x="8274349" y="2117552"/>
            <a:ext cx="1108444" cy="345550"/>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800" b="1" dirty="0">
                <a:solidFill>
                  <a:schemeClr val="bg1"/>
                </a:solidFill>
              </a:rPr>
              <a:t>12</a:t>
            </a:r>
          </a:p>
          <a:p>
            <a:pPr algn="ctr"/>
            <a:r>
              <a:rPr lang="en-US" sz="800" b="1" dirty="0">
                <a:solidFill>
                  <a:schemeClr val="bg1"/>
                </a:solidFill>
              </a:rPr>
              <a:t>Investments</a:t>
            </a:r>
            <a:endParaRPr lang="en-AE" sz="800" b="1" dirty="0">
              <a:solidFill>
                <a:schemeClr val="bg1"/>
              </a:solidFill>
            </a:endParaRPr>
          </a:p>
        </p:txBody>
      </p:sp>
    </p:spTree>
    <p:extLst>
      <p:ext uri="{BB962C8B-B14F-4D97-AF65-F5344CB8AC3E}">
        <p14:creationId xmlns:p14="http://schemas.microsoft.com/office/powerpoint/2010/main" val="37583263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700CF-80EB-038E-4B55-5D345E92D872}"/>
              </a:ext>
            </a:extLst>
          </p:cNvPr>
          <p:cNvSpPr>
            <a:spLocks noGrp="1"/>
          </p:cNvSpPr>
          <p:nvPr>
            <p:ph type="title"/>
          </p:nvPr>
        </p:nvSpPr>
        <p:spPr/>
        <p:txBody>
          <a:bodyPr/>
          <a:lstStyle/>
          <a:p>
            <a:r>
              <a:rPr lang="en-US"/>
              <a:t>SUMMARY OF HISTORICAL FINANCIAL PERFORMANCE</a:t>
            </a:r>
            <a:endParaRPr lang="en-AE"/>
          </a:p>
        </p:txBody>
      </p:sp>
      <p:graphicFrame>
        <p:nvGraphicFramePr>
          <p:cNvPr id="16" name="Table 15">
            <a:extLst>
              <a:ext uri="{FF2B5EF4-FFF2-40B4-BE49-F238E27FC236}">
                <a16:creationId xmlns:a16="http://schemas.microsoft.com/office/drawing/2014/main" id="{4B11185B-934A-4BED-379B-6FD46BE5F24F}"/>
              </a:ext>
            </a:extLst>
          </p:cNvPr>
          <p:cNvGraphicFramePr>
            <a:graphicFrameLocks noGrp="1"/>
          </p:cNvGraphicFramePr>
          <p:nvPr>
            <p:extLst>
              <p:ext uri="{D42A27DB-BD31-4B8C-83A1-F6EECF244321}">
                <p14:modId xmlns:p14="http://schemas.microsoft.com/office/powerpoint/2010/main" val="378983081"/>
              </p:ext>
            </p:extLst>
          </p:nvPr>
        </p:nvGraphicFramePr>
        <p:xfrm>
          <a:off x="580073" y="5283059"/>
          <a:ext cx="9807992" cy="1072136"/>
        </p:xfrm>
        <a:graphic>
          <a:graphicData uri="http://schemas.openxmlformats.org/drawingml/2006/table">
            <a:tbl>
              <a:tblPr bandRow="1">
                <a:tableStyleId>{5C22544A-7EE6-4342-B048-85BDC9FD1C3A}</a:tableStyleId>
              </a:tblPr>
              <a:tblGrid>
                <a:gridCol w="2254566">
                  <a:extLst>
                    <a:ext uri="{9D8B030D-6E8A-4147-A177-3AD203B41FA5}">
                      <a16:colId xmlns:a16="http://schemas.microsoft.com/office/drawing/2014/main" val="1436322771"/>
                    </a:ext>
                  </a:extLst>
                </a:gridCol>
                <a:gridCol w="1127761">
                  <a:extLst>
                    <a:ext uri="{9D8B030D-6E8A-4147-A177-3AD203B41FA5}">
                      <a16:colId xmlns:a16="http://schemas.microsoft.com/office/drawing/2014/main" val="3133675533"/>
                    </a:ext>
                  </a:extLst>
                </a:gridCol>
                <a:gridCol w="1152237">
                  <a:extLst>
                    <a:ext uri="{9D8B030D-6E8A-4147-A177-3AD203B41FA5}">
                      <a16:colId xmlns:a16="http://schemas.microsoft.com/office/drawing/2014/main" val="1860268412"/>
                    </a:ext>
                  </a:extLst>
                </a:gridCol>
                <a:gridCol w="1318357">
                  <a:extLst>
                    <a:ext uri="{9D8B030D-6E8A-4147-A177-3AD203B41FA5}">
                      <a16:colId xmlns:a16="http://schemas.microsoft.com/office/drawing/2014/main" val="3844527998"/>
                    </a:ext>
                  </a:extLst>
                </a:gridCol>
                <a:gridCol w="1318357">
                  <a:extLst>
                    <a:ext uri="{9D8B030D-6E8A-4147-A177-3AD203B41FA5}">
                      <a16:colId xmlns:a16="http://schemas.microsoft.com/office/drawing/2014/main" val="359285836"/>
                    </a:ext>
                  </a:extLst>
                </a:gridCol>
                <a:gridCol w="1318357">
                  <a:extLst>
                    <a:ext uri="{9D8B030D-6E8A-4147-A177-3AD203B41FA5}">
                      <a16:colId xmlns:a16="http://schemas.microsoft.com/office/drawing/2014/main" val="2758222913"/>
                    </a:ext>
                  </a:extLst>
                </a:gridCol>
                <a:gridCol w="1318357">
                  <a:extLst>
                    <a:ext uri="{9D8B030D-6E8A-4147-A177-3AD203B41FA5}">
                      <a16:colId xmlns:a16="http://schemas.microsoft.com/office/drawing/2014/main" val="2279192203"/>
                    </a:ext>
                  </a:extLst>
                </a:gridCol>
              </a:tblGrid>
              <a:tr h="188204">
                <a:tc>
                  <a:txBody>
                    <a:bodyPr/>
                    <a:lstStyle/>
                    <a:p>
                      <a:pPr marL="0" algn="l" rtl="0" eaLnBrk="1" fontAlgn="base" latinLnBrk="0" hangingPunct="1">
                        <a:lnSpc>
                          <a:spcPts val="1106"/>
                        </a:lnSpc>
                        <a:buNone/>
                      </a:pPr>
                      <a:r>
                        <a:rPr lang="en-US" sz="1100" b="1" i="0" u="none" strike="noStrike" kern="1200">
                          <a:solidFill>
                            <a:srgbClr val="232F67"/>
                          </a:solidFill>
                          <a:effectLst/>
                          <a:latin typeface="Calibri"/>
                        </a:rPr>
                        <a:t>Total Assets</a:t>
                      </a:r>
                      <a:endParaRPr lang="en-US" sz="1100" b="0" i="0" u="none" strike="noStrike">
                        <a:effectLst/>
                        <a:latin typeface="Calibri"/>
                      </a:endParaRPr>
                    </a:p>
                  </a:txBody>
                  <a:tcPr anchor="ctr">
                    <a:lnL w="6985" cap="flat" cmpd="sng" algn="ctr">
                      <a:solidFill>
                        <a:srgbClr val="000000"/>
                      </a:solidFill>
                      <a:prstDash val="solid"/>
                      <a:round/>
                      <a:headEnd type="none" w="med" len="med"/>
                      <a:tailEnd type="none" w="med" len="med"/>
                    </a:lnL>
                    <a:lnR w="6985" cap="flat" cmpd="sng" algn="ctr">
                      <a:solidFill>
                        <a:srgbClr val="000000"/>
                      </a:solidFill>
                      <a:prstDash val="solid"/>
                      <a:round/>
                      <a:headEnd type="none" w="med" len="med"/>
                      <a:tailEnd type="none" w="med" len="med"/>
                    </a:lnR>
                    <a:lnT w="6985" cap="flat" cmpd="sng" algn="ctr">
                      <a:solidFill>
                        <a:srgbClr val="000000"/>
                      </a:solidFill>
                      <a:prstDash val="solid"/>
                      <a:round/>
                      <a:headEnd type="none" w="med" len="med"/>
                      <a:tailEnd type="none" w="med" len="med"/>
                    </a:lnT>
                    <a:lnB w="6985" cap="flat" cmpd="sng" algn="ctr">
                      <a:solidFill>
                        <a:srgbClr val="000000"/>
                      </a:solidFill>
                      <a:prstDash val="solid"/>
                      <a:round/>
                      <a:headEnd type="none" w="med" len="med"/>
                      <a:tailEnd type="none" w="med" len="med"/>
                    </a:lnB>
                    <a:solidFill>
                      <a:srgbClr val="CCD2D8"/>
                    </a:solidFill>
                  </a:tcPr>
                </a:tc>
                <a:tc>
                  <a:txBody>
                    <a:bodyPr/>
                    <a:lstStyle/>
                    <a:p>
                      <a:pPr marL="0" algn="r" rtl="0" eaLnBrk="1" fontAlgn="base" latinLnBrk="0" hangingPunct="1">
                        <a:lnSpc>
                          <a:spcPts val="1106"/>
                        </a:lnSpc>
                        <a:buNone/>
                      </a:pPr>
                      <a:r>
                        <a:rPr lang="en-US" sz="1000" b="1" i="0" u="none" strike="noStrike" kern="1200" dirty="0">
                          <a:solidFill>
                            <a:srgbClr val="232F67"/>
                          </a:solidFill>
                          <a:effectLst/>
                          <a:latin typeface="Calibri"/>
                          <a:ea typeface="+mn-ea"/>
                          <a:cs typeface="+mn-cs"/>
                        </a:rPr>
                        <a:t>1,576,843</a:t>
                      </a:r>
                    </a:p>
                  </a:txBody>
                  <a:tcPr anchor="ctr">
                    <a:lnL w="6985" cap="flat" cmpd="sng" algn="ctr">
                      <a:solidFill>
                        <a:srgbClr val="000000"/>
                      </a:solidFill>
                      <a:prstDash val="solid"/>
                      <a:round/>
                      <a:headEnd type="none" w="med" len="med"/>
                      <a:tailEnd type="none" w="med" len="med"/>
                    </a:lnL>
                    <a:lnR w="6985" cap="flat" cmpd="sng" algn="ctr">
                      <a:solidFill>
                        <a:srgbClr val="000000"/>
                      </a:solidFill>
                      <a:prstDash val="solid"/>
                      <a:round/>
                      <a:headEnd type="none" w="med" len="med"/>
                      <a:tailEnd type="none" w="med" len="med"/>
                    </a:lnR>
                    <a:lnT w="6985" cap="flat" cmpd="sng" algn="ctr">
                      <a:solidFill>
                        <a:srgbClr val="000000"/>
                      </a:solidFill>
                      <a:prstDash val="solid"/>
                      <a:round/>
                      <a:headEnd type="none" w="med" len="med"/>
                      <a:tailEnd type="none" w="med" len="med"/>
                    </a:lnT>
                    <a:lnB w="6985" cap="flat" cmpd="sng" algn="ctr">
                      <a:solidFill>
                        <a:srgbClr val="000000"/>
                      </a:solidFill>
                      <a:prstDash val="solid"/>
                      <a:round/>
                      <a:headEnd type="none" w="med" len="med"/>
                      <a:tailEnd type="none" w="med" len="med"/>
                    </a:lnB>
                    <a:solidFill>
                      <a:srgbClr val="CCD2D8"/>
                    </a:solidFill>
                  </a:tcPr>
                </a:tc>
                <a:tc>
                  <a:txBody>
                    <a:bodyPr/>
                    <a:lstStyle/>
                    <a:p>
                      <a:pPr marL="0" algn="r" rtl="0" eaLnBrk="1" fontAlgn="base" latinLnBrk="0" hangingPunct="1">
                        <a:lnSpc>
                          <a:spcPts val="1106"/>
                        </a:lnSpc>
                        <a:buNone/>
                      </a:pPr>
                      <a:r>
                        <a:rPr lang="en-US" sz="1000" b="1" i="0" u="none" strike="noStrike" kern="1200" dirty="0">
                          <a:solidFill>
                            <a:srgbClr val="232F67"/>
                          </a:solidFill>
                          <a:effectLst/>
                          <a:latin typeface="Calibri"/>
                          <a:ea typeface="+mn-ea"/>
                          <a:cs typeface="+mn-cs"/>
                        </a:rPr>
                        <a:t>1,967,566</a:t>
                      </a:r>
                    </a:p>
                  </a:txBody>
                  <a:tcPr anchor="ctr">
                    <a:lnL w="6985" cap="flat" cmpd="sng" algn="ctr">
                      <a:solidFill>
                        <a:srgbClr val="000000"/>
                      </a:solidFill>
                      <a:prstDash val="solid"/>
                      <a:round/>
                      <a:headEnd type="none" w="med" len="med"/>
                      <a:tailEnd type="none" w="med" len="med"/>
                    </a:lnL>
                    <a:lnR w="6985" cap="flat" cmpd="sng" algn="ctr">
                      <a:solidFill>
                        <a:srgbClr val="000000"/>
                      </a:solidFill>
                      <a:prstDash val="solid"/>
                      <a:round/>
                      <a:headEnd type="none" w="med" len="med"/>
                      <a:tailEnd type="none" w="med" len="med"/>
                    </a:lnR>
                    <a:lnT w="6985" cap="flat" cmpd="sng" algn="ctr">
                      <a:solidFill>
                        <a:srgbClr val="000000"/>
                      </a:solidFill>
                      <a:prstDash val="solid"/>
                      <a:round/>
                      <a:headEnd type="none" w="med" len="med"/>
                      <a:tailEnd type="none" w="med" len="med"/>
                    </a:lnT>
                    <a:lnB w="6985" cap="flat" cmpd="sng" algn="ctr">
                      <a:solidFill>
                        <a:srgbClr val="000000"/>
                      </a:solidFill>
                      <a:prstDash val="solid"/>
                      <a:round/>
                      <a:headEnd type="none" w="med" len="med"/>
                      <a:tailEnd type="none" w="med" len="med"/>
                    </a:lnB>
                    <a:solidFill>
                      <a:srgbClr val="CCD2D8"/>
                    </a:solidFill>
                  </a:tcPr>
                </a:tc>
                <a:tc>
                  <a:txBody>
                    <a:bodyPr/>
                    <a:lstStyle/>
                    <a:p>
                      <a:pPr marL="0" algn="r" rtl="0" eaLnBrk="1" fontAlgn="base" latinLnBrk="0" hangingPunct="1">
                        <a:lnSpc>
                          <a:spcPts val="1106"/>
                        </a:lnSpc>
                        <a:buNone/>
                      </a:pPr>
                      <a:r>
                        <a:rPr lang="en-US" sz="1000" b="1" i="0" u="none" strike="noStrike" kern="1200">
                          <a:solidFill>
                            <a:srgbClr val="232F67"/>
                          </a:solidFill>
                          <a:effectLst/>
                          <a:latin typeface="Calibri"/>
                        </a:rPr>
                        <a:t>1,613,916 </a:t>
                      </a:r>
                      <a:endParaRPr lang="en-US" sz="1000" b="0" i="0" u="none" strike="noStrike">
                        <a:effectLst/>
                        <a:latin typeface="Calibri"/>
                      </a:endParaRPr>
                    </a:p>
                  </a:txBody>
                  <a:tcPr anchor="ctr">
                    <a:lnL w="6985"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6985" cap="flat" cmpd="sng" algn="ctr">
                      <a:solidFill>
                        <a:srgbClr val="000000"/>
                      </a:solidFill>
                      <a:prstDash val="solid"/>
                      <a:round/>
                      <a:headEnd type="none" w="med" len="med"/>
                      <a:tailEnd type="none" w="med" len="med"/>
                    </a:lnT>
                    <a:lnB w="6985" cap="flat" cmpd="sng" algn="ctr">
                      <a:solidFill>
                        <a:srgbClr val="000000"/>
                      </a:solidFill>
                      <a:prstDash val="solid"/>
                      <a:round/>
                      <a:headEnd type="none" w="med" len="med"/>
                      <a:tailEnd type="none" w="med" len="med"/>
                    </a:lnB>
                    <a:solidFill>
                      <a:srgbClr val="CCD2D8"/>
                    </a:solidFill>
                  </a:tcPr>
                </a:tc>
                <a:tc>
                  <a:txBody>
                    <a:bodyPr/>
                    <a:lstStyle/>
                    <a:p>
                      <a:pPr marL="0" algn="r" rtl="0" eaLnBrk="1" fontAlgn="base" latinLnBrk="0" hangingPunct="1">
                        <a:lnSpc>
                          <a:spcPts val="1106"/>
                        </a:lnSpc>
                        <a:buNone/>
                      </a:pPr>
                      <a:r>
                        <a:rPr lang="en-US" sz="1000" b="1" i="0" u="none" strike="noStrike" kern="1200">
                          <a:solidFill>
                            <a:srgbClr val="232F67"/>
                          </a:solidFill>
                          <a:effectLst/>
                          <a:latin typeface="Calibri"/>
                        </a:rPr>
                        <a:t>2,276,674</a:t>
                      </a:r>
                      <a:endParaRPr lang="en-US" sz="1000" b="0" i="0" u="none" strike="noStrike">
                        <a:effectLst/>
                        <a:latin typeface="Calibri"/>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985" cap="flat" cmpd="sng" algn="ctr">
                      <a:solidFill>
                        <a:srgbClr val="000000"/>
                      </a:solidFill>
                      <a:prstDash val="solid"/>
                      <a:round/>
                      <a:headEnd type="none" w="med" len="med"/>
                      <a:tailEnd type="none" w="med" len="med"/>
                    </a:lnT>
                    <a:lnB w="6985" cap="flat" cmpd="sng" algn="ctr">
                      <a:solidFill>
                        <a:srgbClr val="000000"/>
                      </a:solidFill>
                      <a:prstDash val="solid"/>
                      <a:round/>
                      <a:headEnd type="none" w="med" len="med"/>
                      <a:tailEnd type="none" w="med" len="med"/>
                    </a:lnB>
                    <a:solidFill>
                      <a:srgbClr val="CCD2D8"/>
                    </a:solidFill>
                  </a:tcPr>
                </a:tc>
                <a:tc>
                  <a:txBody>
                    <a:bodyPr/>
                    <a:lstStyle/>
                    <a:p>
                      <a:pPr marL="0" algn="r" rtl="0" eaLnBrk="1" fontAlgn="base" latinLnBrk="0" hangingPunct="1">
                        <a:lnSpc>
                          <a:spcPts val="1106"/>
                        </a:lnSpc>
                        <a:buNone/>
                      </a:pPr>
                      <a:r>
                        <a:rPr lang="en-US" sz="1000" b="1" i="0" u="none" strike="noStrike" kern="1200">
                          <a:solidFill>
                            <a:srgbClr val="232F67"/>
                          </a:solidFill>
                          <a:effectLst/>
                          <a:latin typeface="Calibri"/>
                        </a:rPr>
                        <a:t>3,019,773</a:t>
                      </a:r>
                      <a:endParaRPr lang="en-US" sz="1000" b="0" i="0" u="none" strike="noStrike">
                        <a:effectLst/>
                        <a:latin typeface="Calibri"/>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985" cap="flat" cmpd="sng" algn="ctr">
                      <a:solidFill>
                        <a:srgbClr val="000000"/>
                      </a:solidFill>
                      <a:prstDash val="solid"/>
                      <a:round/>
                      <a:headEnd type="none" w="med" len="med"/>
                      <a:tailEnd type="none" w="med" len="med"/>
                    </a:lnT>
                    <a:lnB w="6985" cap="flat" cmpd="sng" algn="ctr">
                      <a:solidFill>
                        <a:srgbClr val="000000"/>
                      </a:solidFill>
                      <a:prstDash val="solid"/>
                      <a:round/>
                      <a:headEnd type="none" w="med" len="med"/>
                      <a:tailEnd type="none" w="med" len="med"/>
                    </a:lnB>
                    <a:solidFill>
                      <a:srgbClr val="CCD2D8"/>
                    </a:solidFill>
                  </a:tcPr>
                </a:tc>
                <a:tc>
                  <a:txBody>
                    <a:bodyPr/>
                    <a:lstStyle/>
                    <a:p>
                      <a:pPr marL="0" algn="r" rtl="0" eaLnBrk="1" fontAlgn="base" latinLnBrk="0" hangingPunct="1">
                        <a:lnSpc>
                          <a:spcPts val="1106"/>
                        </a:lnSpc>
                        <a:buNone/>
                      </a:pPr>
                      <a:r>
                        <a:rPr lang="en-US" sz="1000" b="1" i="0" u="none" strike="noStrike" kern="1200">
                          <a:solidFill>
                            <a:srgbClr val="232F67"/>
                          </a:solidFill>
                          <a:effectLst/>
                          <a:latin typeface="Calibri"/>
                        </a:rPr>
                        <a:t>1,688,819</a:t>
                      </a:r>
                      <a:endParaRPr lang="en-US" sz="1000" b="0" i="0" u="none" strike="noStrike">
                        <a:effectLst/>
                        <a:latin typeface="Calibri"/>
                      </a:endParaRPr>
                    </a:p>
                  </a:txBody>
                  <a:tcPr anchor="ctr">
                    <a:lnL w="12700" cap="flat" cmpd="sng" algn="ctr">
                      <a:solidFill>
                        <a:srgbClr val="FFFFFF"/>
                      </a:solidFill>
                      <a:prstDash val="solid"/>
                      <a:round/>
                      <a:headEnd type="none" w="med" len="med"/>
                      <a:tailEnd type="none" w="med" len="med"/>
                    </a:lnL>
                    <a:lnR w="6985" cap="flat" cmpd="sng" algn="ctr">
                      <a:solidFill>
                        <a:srgbClr val="000000"/>
                      </a:solidFill>
                      <a:prstDash val="solid"/>
                      <a:round/>
                      <a:headEnd type="none" w="med" len="med"/>
                      <a:tailEnd type="none" w="med" len="med"/>
                    </a:lnR>
                    <a:lnT w="6985" cap="flat" cmpd="sng" algn="ctr">
                      <a:solidFill>
                        <a:srgbClr val="000000"/>
                      </a:solidFill>
                      <a:prstDash val="solid"/>
                      <a:round/>
                      <a:headEnd type="none" w="med" len="med"/>
                      <a:tailEnd type="none" w="med" len="med"/>
                    </a:lnT>
                    <a:lnB w="6985" cap="flat" cmpd="sng" algn="ctr">
                      <a:solidFill>
                        <a:srgbClr val="000000"/>
                      </a:solidFill>
                      <a:prstDash val="solid"/>
                      <a:round/>
                      <a:headEnd type="none" w="med" len="med"/>
                      <a:tailEnd type="none" w="med" len="med"/>
                    </a:lnB>
                    <a:solidFill>
                      <a:srgbClr val="CCD2D8"/>
                    </a:solidFill>
                  </a:tcPr>
                </a:tc>
                <a:extLst>
                  <a:ext uri="{0D108BD9-81ED-4DB2-BD59-A6C34878D82A}">
                    <a16:rowId xmlns:a16="http://schemas.microsoft.com/office/drawing/2014/main" val="3997184822"/>
                  </a:ext>
                </a:extLst>
              </a:tr>
              <a:tr h="188204">
                <a:tc>
                  <a:txBody>
                    <a:bodyPr/>
                    <a:lstStyle/>
                    <a:p>
                      <a:pPr marL="0" algn="l" rtl="0" eaLnBrk="1" fontAlgn="base" latinLnBrk="0" hangingPunct="1">
                        <a:lnSpc>
                          <a:spcPts val="1106"/>
                        </a:lnSpc>
                        <a:buNone/>
                      </a:pPr>
                      <a:r>
                        <a:rPr lang="en-US" sz="1100" b="1" i="0" u="none" strike="noStrike" kern="1200">
                          <a:solidFill>
                            <a:srgbClr val="232F67"/>
                          </a:solidFill>
                          <a:effectLst/>
                          <a:latin typeface="Calibri"/>
                        </a:rPr>
                        <a:t>Total Equity</a:t>
                      </a:r>
                      <a:endParaRPr lang="en-US" sz="1100" b="0" i="0" u="none" strike="noStrike">
                        <a:effectLst/>
                        <a:latin typeface="Calibri"/>
                      </a:endParaRPr>
                    </a:p>
                  </a:txBody>
                  <a:tcPr anchor="ctr">
                    <a:lnL w="6985" cap="flat" cmpd="sng" algn="ctr">
                      <a:solidFill>
                        <a:srgbClr val="000000"/>
                      </a:solidFill>
                      <a:prstDash val="solid"/>
                      <a:round/>
                      <a:headEnd type="none" w="med" len="med"/>
                      <a:tailEnd type="none" w="med" len="med"/>
                    </a:lnL>
                    <a:lnR w="6985" cap="flat" cmpd="sng" algn="ctr">
                      <a:solidFill>
                        <a:srgbClr val="000000"/>
                      </a:solidFill>
                      <a:prstDash val="solid"/>
                      <a:round/>
                      <a:headEnd type="none" w="med" len="med"/>
                      <a:tailEnd type="none" w="med" len="med"/>
                    </a:lnR>
                    <a:lnT w="6985" cap="flat" cmpd="sng" algn="ctr">
                      <a:solidFill>
                        <a:srgbClr val="000000"/>
                      </a:solidFill>
                      <a:prstDash val="solid"/>
                      <a:round/>
                      <a:headEnd type="none" w="med" len="med"/>
                      <a:tailEnd type="none" w="med" len="med"/>
                    </a:lnT>
                    <a:lnB w="6985" cap="flat" cmpd="sng" algn="ctr">
                      <a:solidFill>
                        <a:srgbClr val="000000"/>
                      </a:solidFill>
                      <a:prstDash val="solid"/>
                      <a:round/>
                      <a:headEnd type="none" w="med" len="med"/>
                      <a:tailEnd type="none" w="med" len="med"/>
                    </a:lnB>
                    <a:solidFill>
                      <a:srgbClr val="E7EAED"/>
                    </a:solidFill>
                  </a:tcPr>
                </a:tc>
                <a:tc>
                  <a:txBody>
                    <a:bodyPr/>
                    <a:lstStyle/>
                    <a:p>
                      <a:pPr marL="0" algn="r" rtl="0" eaLnBrk="1" fontAlgn="base" latinLnBrk="0" hangingPunct="1">
                        <a:lnSpc>
                          <a:spcPts val="1106"/>
                        </a:lnSpc>
                        <a:buNone/>
                      </a:pPr>
                      <a:r>
                        <a:rPr lang="en-US" sz="1000" b="1" i="0" u="none" strike="noStrike" kern="1200" dirty="0">
                          <a:solidFill>
                            <a:srgbClr val="232F67"/>
                          </a:solidFill>
                          <a:effectLst/>
                          <a:latin typeface="Calibri"/>
                          <a:ea typeface="+mn-ea"/>
                          <a:cs typeface="+mn-cs"/>
                        </a:rPr>
                        <a:t>1,433,325</a:t>
                      </a:r>
                    </a:p>
                  </a:txBody>
                  <a:tcPr anchor="ctr">
                    <a:lnL w="6985" cap="flat" cmpd="sng" algn="ctr">
                      <a:solidFill>
                        <a:srgbClr val="000000"/>
                      </a:solidFill>
                      <a:prstDash val="solid"/>
                      <a:round/>
                      <a:headEnd type="none" w="med" len="med"/>
                      <a:tailEnd type="none" w="med" len="med"/>
                    </a:lnL>
                    <a:lnR w="6985" cap="flat" cmpd="sng" algn="ctr">
                      <a:solidFill>
                        <a:srgbClr val="000000"/>
                      </a:solidFill>
                      <a:prstDash val="solid"/>
                      <a:round/>
                      <a:headEnd type="none" w="med" len="med"/>
                      <a:tailEnd type="none" w="med" len="med"/>
                    </a:lnR>
                    <a:lnT w="6985" cap="flat" cmpd="sng" algn="ctr">
                      <a:solidFill>
                        <a:srgbClr val="000000"/>
                      </a:solidFill>
                      <a:prstDash val="solid"/>
                      <a:round/>
                      <a:headEnd type="none" w="med" len="med"/>
                      <a:tailEnd type="none" w="med" len="med"/>
                    </a:lnT>
                    <a:lnB w="6985" cap="flat" cmpd="sng" algn="ctr">
                      <a:solidFill>
                        <a:srgbClr val="000000"/>
                      </a:solidFill>
                      <a:prstDash val="solid"/>
                      <a:round/>
                      <a:headEnd type="none" w="med" len="med"/>
                      <a:tailEnd type="none" w="med" len="med"/>
                    </a:lnB>
                    <a:solidFill>
                      <a:srgbClr val="E7EAED"/>
                    </a:solidFill>
                  </a:tcPr>
                </a:tc>
                <a:tc>
                  <a:txBody>
                    <a:bodyPr/>
                    <a:lstStyle/>
                    <a:p>
                      <a:pPr marL="0" algn="r" rtl="0" eaLnBrk="1" fontAlgn="base" latinLnBrk="0" hangingPunct="1">
                        <a:lnSpc>
                          <a:spcPts val="1106"/>
                        </a:lnSpc>
                        <a:buNone/>
                      </a:pPr>
                      <a:r>
                        <a:rPr lang="en-US" sz="1000" b="1" i="0" u="none" strike="noStrike" kern="1200" dirty="0">
                          <a:solidFill>
                            <a:srgbClr val="232F67"/>
                          </a:solidFill>
                          <a:effectLst/>
                          <a:latin typeface="Calibri"/>
                          <a:ea typeface="+mn-ea"/>
                          <a:cs typeface="+mn-cs"/>
                        </a:rPr>
                        <a:t>1,806,691</a:t>
                      </a:r>
                    </a:p>
                  </a:txBody>
                  <a:tcPr anchor="ctr">
                    <a:lnL w="6985" cap="flat" cmpd="sng" algn="ctr">
                      <a:solidFill>
                        <a:srgbClr val="000000"/>
                      </a:solidFill>
                      <a:prstDash val="solid"/>
                      <a:round/>
                      <a:headEnd type="none" w="med" len="med"/>
                      <a:tailEnd type="none" w="med" len="med"/>
                    </a:lnL>
                    <a:lnR w="6985" cap="flat" cmpd="sng" algn="ctr">
                      <a:solidFill>
                        <a:srgbClr val="000000"/>
                      </a:solidFill>
                      <a:prstDash val="solid"/>
                      <a:round/>
                      <a:headEnd type="none" w="med" len="med"/>
                      <a:tailEnd type="none" w="med" len="med"/>
                    </a:lnR>
                    <a:lnT w="6985" cap="flat" cmpd="sng" algn="ctr">
                      <a:solidFill>
                        <a:srgbClr val="000000"/>
                      </a:solidFill>
                      <a:prstDash val="solid"/>
                      <a:round/>
                      <a:headEnd type="none" w="med" len="med"/>
                      <a:tailEnd type="none" w="med" len="med"/>
                    </a:lnT>
                    <a:lnB w="6985" cap="flat" cmpd="sng" algn="ctr">
                      <a:solidFill>
                        <a:srgbClr val="000000"/>
                      </a:solidFill>
                      <a:prstDash val="solid"/>
                      <a:round/>
                      <a:headEnd type="none" w="med" len="med"/>
                      <a:tailEnd type="none" w="med" len="med"/>
                    </a:lnB>
                    <a:solidFill>
                      <a:srgbClr val="E7EAED"/>
                    </a:solidFill>
                  </a:tcPr>
                </a:tc>
                <a:tc>
                  <a:txBody>
                    <a:bodyPr/>
                    <a:lstStyle/>
                    <a:p>
                      <a:pPr marL="0" algn="r" rtl="0" eaLnBrk="1" fontAlgn="base" latinLnBrk="0" hangingPunct="1">
                        <a:lnSpc>
                          <a:spcPts val="1106"/>
                        </a:lnSpc>
                        <a:buNone/>
                      </a:pPr>
                      <a:r>
                        <a:rPr lang="en-US" sz="1000" b="1" i="0" u="none" strike="noStrike" kern="1200">
                          <a:solidFill>
                            <a:srgbClr val="232F67"/>
                          </a:solidFill>
                          <a:effectLst/>
                          <a:latin typeface="Calibri"/>
                        </a:rPr>
                        <a:t>1,460,340 </a:t>
                      </a:r>
                      <a:endParaRPr lang="en-US" sz="1000" b="0" i="0" u="none" strike="noStrike">
                        <a:effectLst/>
                        <a:latin typeface="Calibri"/>
                      </a:endParaRPr>
                    </a:p>
                  </a:txBody>
                  <a:tcPr anchor="ctr">
                    <a:lnL w="6985"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6985" cap="flat" cmpd="sng" algn="ctr">
                      <a:solidFill>
                        <a:srgbClr val="000000"/>
                      </a:solidFill>
                      <a:prstDash val="solid"/>
                      <a:round/>
                      <a:headEnd type="none" w="med" len="med"/>
                      <a:tailEnd type="none" w="med" len="med"/>
                    </a:lnT>
                    <a:lnB w="6985" cap="flat" cmpd="sng" algn="ctr">
                      <a:solidFill>
                        <a:srgbClr val="000000"/>
                      </a:solidFill>
                      <a:prstDash val="solid"/>
                      <a:round/>
                      <a:headEnd type="none" w="med" len="med"/>
                      <a:tailEnd type="none" w="med" len="med"/>
                    </a:lnB>
                    <a:solidFill>
                      <a:srgbClr val="E7EAED"/>
                    </a:solidFill>
                  </a:tcPr>
                </a:tc>
                <a:tc>
                  <a:txBody>
                    <a:bodyPr/>
                    <a:lstStyle/>
                    <a:p>
                      <a:pPr marL="0" algn="r" rtl="0" eaLnBrk="1" fontAlgn="base" latinLnBrk="0" hangingPunct="1">
                        <a:lnSpc>
                          <a:spcPts val="1106"/>
                        </a:lnSpc>
                        <a:buNone/>
                      </a:pPr>
                      <a:r>
                        <a:rPr lang="en-US" sz="1000" b="1" i="0" u="none" strike="noStrike" kern="1200">
                          <a:solidFill>
                            <a:srgbClr val="232F67"/>
                          </a:solidFill>
                          <a:effectLst/>
                          <a:latin typeface="Calibri"/>
                        </a:rPr>
                        <a:t>2,112,781</a:t>
                      </a:r>
                      <a:endParaRPr lang="en-US" sz="1000" b="0" i="0" u="none" strike="noStrike">
                        <a:effectLst/>
                        <a:latin typeface="Calibri"/>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985" cap="flat" cmpd="sng" algn="ctr">
                      <a:solidFill>
                        <a:srgbClr val="000000"/>
                      </a:solidFill>
                      <a:prstDash val="solid"/>
                      <a:round/>
                      <a:headEnd type="none" w="med" len="med"/>
                      <a:tailEnd type="none" w="med" len="med"/>
                    </a:lnT>
                    <a:lnB w="6985" cap="flat" cmpd="sng" algn="ctr">
                      <a:solidFill>
                        <a:srgbClr val="000000"/>
                      </a:solidFill>
                      <a:prstDash val="solid"/>
                      <a:round/>
                      <a:headEnd type="none" w="med" len="med"/>
                      <a:tailEnd type="none" w="med" len="med"/>
                    </a:lnB>
                    <a:solidFill>
                      <a:srgbClr val="E7EAED"/>
                    </a:solidFill>
                  </a:tcPr>
                </a:tc>
                <a:tc>
                  <a:txBody>
                    <a:bodyPr/>
                    <a:lstStyle/>
                    <a:p>
                      <a:pPr marL="0" algn="r" rtl="0" eaLnBrk="1" fontAlgn="base" latinLnBrk="0" hangingPunct="1">
                        <a:lnSpc>
                          <a:spcPts val="1106"/>
                        </a:lnSpc>
                        <a:buNone/>
                      </a:pPr>
                      <a:r>
                        <a:rPr lang="en-US" sz="1000" b="1" i="0" u="none" strike="noStrike" kern="1200">
                          <a:solidFill>
                            <a:srgbClr val="232F67"/>
                          </a:solidFill>
                          <a:effectLst/>
                          <a:latin typeface="Calibri"/>
                        </a:rPr>
                        <a:t>2,703,665</a:t>
                      </a:r>
                      <a:endParaRPr lang="en-US" sz="1000" b="0" i="0" u="none" strike="noStrike">
                        <a:effectLst/>
                        <a:latin typeface="Calibri"/>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985" cap="flat" cmpd="sng" algn="ctr">
                      <a:solidFill>
                        <a:srgbClr val="000000"/>
                      </a:solidFill>
                      <a:prstDash val="solid"/>
                      <a:round/>
                      <a:headEnd type="none" w="med" len="med"/>
                      <a:tailEnd type="none" w="med" len="med"/>
                    </a:lnT>
                    <a:lnB w="6985" cap="flat" cmpd="sng" algn="ctr">
                      <a:solidFill>
                        <a:srgbClr val="000000"/>
                      </a:solidFill>
                      <a:prstDash val="solid"/>
                      <a:round/>
                      <a:headEnd type="none" w="med" len="med"/>
                      <a:tailEnd type="none" w="med" len="med"/>
                    </a:lnB>
                    <a:solidFill>
                      <a:srgbClr val="E7EAED"/>
                    </a:solidFill>
                  </a:tcPr>
                </a:tc>
                <a:tc>
                  <a:txBody>
                    <a:bodyPr/>
                    <a:lstStyle/>
                    <a:p>
                      <a:pPr marL="0" algn="r" rtl="0" eaLnBrk="1" fontAlgn="base" latinLnBrk="0" hangingPunct="1">
                        <a:lnSpc>
                          <a:spcPts val="1106"/>
                        </a:lnSpc>
                        <a:buNone/>
                      </a:pPr>
                      <a:r>
                        <a:rPr lang="en-US" sz="1000" b="1" i="0" u="none" strike="noStrike" kern="1200">
                          <a:solidFill>
                            <a:srgbClr val="232F67"/>
                          </a:solidFill>
                          <a:effectLst/>
                          <a:latin typeface="Calibri"/>
                        </a:rPr>
                        <a:t>1,363,255</a:t>
                      </a:r>
                      <a:endParaRPr lang="en-US" sz="1000" b="0" i="0" u="none" strike="noStrike">
                        <a:effectLst/>
                        <a:latin typeface="Calibri"/>
                      </a:endParaRPr>
                    </a:p>
                  </a:txBody>
                  <a:tcPr anchor="ctr">
                    <a:lnL w="12700" cap="flat" cmpd="sng" algn="ctr">
                      <a:solidFill>
                        <a:srgbClr val="FFFFFF"/>
                      </a:solidFill>
                      <a:prstDash val="solid"/>
                      <a:round/>
                      <a:headEnd type="none" w="med" len="med"/>
                      <a:tailEnd type="none" w="med" len="med"/>
                    </a:lnL>
                    <a:lnR w="6985" cap="flat" cmpd="sng" algn="ctr">
                      <a:solidFill>
                        <a:srgbClr val="000000"/>
                      </a:solidFill>
                      <a:prstDash val="solid"/>
                      <a:round/>
                      <a:headEnd type="none" w="med" len="med"/>
                      <a:tailEnd type="none" w="med" len="med"/>
                    </a:lnR>
                    <a:lnT w="6985" cap="flat" cmpd="sng" algn="ctr">
                      <a:solidFill>
                        <a:srgbClr val="000000"/>
                      </a:solidFill>
                      <a:prstDash val="solid"/>
                      <a:round/>
                      <a:headEnd type="none" w="med" len="med"/>
                      <a:tailEnd type="none" w="med" len="med"/>
                    </a:lnT>
                    <a:lnB w="6985" cap="flat" cmpd="sng" algn="ctr">
                      <a:solidFill>
                        <a:srgbClr val="000000"/>
                      </a:solidFill>
                      <a:prstDash val="solid"/>
                      <a:round/>
                      <a:headEnd type="none" w="med" len="med"/>
                      <a:tailEnd type="none" w="med" len="med"/>
                    </a:lnB>
                    <a:solidFill>
                      <a:srgbClr val="E7EAED"/>
                    </a:solidFill>
                  </a:tcPr>
                </a:tc>
                <a:extLst>
                  <a:ext uri="{0D108BD9-81ED-4DB2-BD59-A6C34878D82A}">
                    <a16:rowId xmlns:a16="http://schemas.microsoft.com/office/drawing/2014/main" val="3290661836"/>
                  </a:ext>
                </a:extLst>
              </a:tr>
              <a:tr h="188204">
                <a:tc>
                  <a:txBody>
                    <a:bodyPr/>
                    <a:lstStyle/>
                    <a:p>
                      <a:pPr marL="0" algn="l" rtl="0" eaLnBrk="1" fontAlgn="base" latinLnBrk="0" hangingPunct="1">
                        <a:lnSpc>
                          <a:spcPts val="1106"/>
                        </a:lnSpc>
                        <a:buNone/>
                      </a:pPr>
                      <a:r>
                        <a:rPr lang="en-US" sz="1100" b="1" i="0" u="none" strike="noStrike" kern="1200">
                          <a:solidFill>
                            <a:srgbClr val="232F67"/>
                          </a:solidFill>
                          <a:effectLst/>
                          <a:latin typeface="Calibri"/>
                        </a:rPr>
                        <a:t>Book value per share (</a:t>
                      </a:r>
                      <a:r>
                        <a:rPr lang="en-US" sz="1100" b="1" i="0" u="none" strike="noStrike" kern="1200" err="1">
                          <a:solidFill>
                            <a:srgbClr val="232F67"/>
                          </a:solidFill>
                          <a:effectLst/>
                          <a:latin typeface="Calibri"/>
                        </a:rPr>
                        <a:t>fils</a:t>
                      </a:r>
                      <a:r>
                        <a:rPr lang="en-US" sz="1100" b="1" i="0" u="none" strike="noStrike" kern="1200">
                          <a:solidFill>
                            <a:srgbClr val="232F67"/>
                          </a:solidFill>
                          <a:effectLst/>
                          <a:latin typeface="Calibri"/>
                        </a:rPr>
                        <a:t>)</a:t>
                      </a:r>
                      <a:endParaRPr lang="en-US" sz="1100" b="0" i="0" u="none" strike="noStrike">
                        <a:effectLst/>
                        <a:latin typeface="Calibri"/>
                      </a:endParaRPr>
                    </a:p>
                  </a:txBody>
                  <a:tcPr anchor="ctr">
                    <a:lnL w="6985" cap="flat" cmpd="sng" algn="ctr">
                      <a:solidFill>
                        <a:srgbClr val="000000"/>
                      </a:solidFill>
                      <a:prstDash val="solid"/>
                      <a:round/>
                      <a:headEnd type="none" w="med" len="med"/>
                      <a:tailEnd type="none" w="med" len="med"/>
                    </a:lnL>
                    <a:lnR w="6985" cap="flat" cmpd="sng" algn="ctr">
                      <a:solidFill>
                        <a:srgbClr val="000000"/>
                      </a:solidFill>
                      <a:prstDash val="solid"/>
                      <a:round/>
                      <a:headEnd type="none" w="med" len="med"/>
                      <a:tailEnd type="none" w="med" len="med"/>
                    </a:lnR>
                    <a:lnT w="6985" cap="flat" cmpd="sng" algn="ctr">
                      <a:solidFill>
                        <a:srgbClr val="000000"/>
                      </a:solidFill>
                      <a:prstDash val="solid"/>
                      <a:round/>
                      <a:headEnd type="none" w="med" len="med"/>
                      <a:tailEnd type="none" w="med" len="med"/>
                    </a:lnT>
                    <a:lnB w="6985" cap="flat" cmpd="sng" algn="ctr">
                      <a:solidFill>
                        <a:srgbClr val="000000"/>
                      </a:solidFill>
                      <a:prstDash val="solid"/>
                      <a:round/>
                      <a:headEnd type="none" w="med" len="med"/>
                      <a:tailEnd type="none" w="med" len="med"/>
                    </a:lnB>
                    <a:solidFill>
                      <a:srgbClr val="CCD2D8"/>
                    </a:solidFill>
                  </a:tcPr>
                </a:tc>
                <a:tc>
                  <a:txBody>
                    <a:bodyPr/>
                    <a:lstStyle/>
                    <a:p>
                      <a:pPr marL="0" marR="0" lvl="0" indent="0" algn="r" defTabSz="914400" rtl="0" eaLnBrk="1" fontAlgn="base" latinLnBrk="0" hangingPunct="1">
                        <a:lnSpc>
                          <a:spcPts val="860"/>
                        </a:lnSpc>
                        <a:spcBef>
                          <a:spcPts val="0"/>
                        </a:spcBef>
                        <a:spcAft>
                          <a:spcPts val="0"/>
                        </a:spcAft>
                        <a:buClrTx/>
                        <a:buSzTx/>
                        <a:buFontTx/>
                        <a:buNone/>
                        <a:tabLst/>
                        <a:defRPr/>
                      </a:pPr>
                      <a:r>
                        <a:rPr lang="en-US" sz="1000" b="1" i="0" u="none" strike="noStrike" kern="1200" noProof="0" dirty="0">
                          <a:solidFill>
                            <a:srgbClr val="232F67"/>
                          </a:solidFill>
                          <a:effectLst/>
                          <a:latin typeface="Calibri"/>
                          <a:ea typeface="+mn-ea"/>
                          <a:cs typeface="+mn-cs"/>
                        </a:rPr>
                        <a:t>53.38</a:t>
                      </a:r>
                    </a:p>
                  </a:txBody>
                  <a:tcPr anchor="ctr">
                    <a:lnL w="6985" cap="flat" cmpd="sng" algn="ctr">
                      <a:solidFill>
                        <a:srgbClr val="000000"/>
                      </a:solidFill>
                      <a:prstDash val="solid"/>
                      <a:round/>
                      <a:headEnd type="none" w="med" len="med"/>
                      <a:tailEnd type="none" w="med" len="med"/>
                    </a:lnL>
                    <a:lnR w="6985" cap="flat" cmpd="sng" algn="ctr">
                      <a:solidFill>
                        <a:srgbClr val="000000"/>
                      </a:solidFill>
                      <a:prstDash val="solid"/>
                      <a:round/>
                      <a:headEnd type="none" w="med" len="med"/>
                      <a:tailEnd type="none" w="med" len="med"/>
                    </a:lnR>
                    <a:lnT w="6985" cap="flat" cmpd="sng" algn="ctr">
                      <a:solidFill>
                        <a:srgbClr val="000000"/>
                      </a:solidFill>
                      <a:prstDash val="solid"/>
                      <a:round/>
                      <a:headEnd type="none" w="med" len="med"/>
                      <a:tailEnd type="none" w="med" len="med"/>
                    </a:lnT>
                    <a:lnB w="6985" cap="flat" cmpd="sng" algn="ctr">
                      <a:solidFill>
                        <a:srgbClr val="000000"/>
                      </a:solidFill>
                      <a:prstDash val="solid"/>
                      <a:round/>
                      <a:headEnd type="none" w="med" len="med"/>
                      <a:tailEnd type="none" w="med" len="med"/>
                    </a:lnB>
                    <a:solidFill>
                      <a:srgbClr val="CCD2D8"/>
                    </a:solidFill>
                  </a:tcPr>
                </a:tc>
                <a:tc>
                  <a:txBody>
                    <a:bodyPr/>
                    <a:lstStyle/>
                    <a:p>
                      <a:pPr marL="0" marR="0" lvl="0" indent="0" algn="r" defTabSz="914400" rtl="0" eaLnBrk="1" fontAlgn="base" latinLnBrk="0" hangingPunct="1">
                        <a:lnSpc>
                          <a:spcPts val="860"/>
                        </a:lnSpc>
                        <a:spcBef>
                          <a:spcPts val="0"/>
                        </a:spcBef>
                        <a:spcAft>
                          <a:spcPts val="0"/>
                        </a:spcAft>
                        <a:buClrTx/>
                        <a:buSzTx/>
                        <a:buFontTx/>
                        <a:buNone/>
                        <a:tabLst/>
                        <a:defRPr/>
                      </a:pPr>
                      <a:r>
                        <a:rPr lang="en-US" sz="1000" b="1" i="0" u="none" strike="noStrike" kern="1200" noProof="0" dirty="0">
                          <a:solidFill>
                            <a:srgbClr val="232F67"/>
                          </a:solidFill>
                          <a:effectLst/>
                          <a:latin typeface="Calibri"/>
                          <a:ea typeface="+mn-ea"/>
                          <a:cs typeface="+mn-cs"/>
                        </a:rPr>
                        <a:t>64.06</a:t>
                      </a:r>
                    </a:p>
                  </a:txBody>
                  <a:tcPr anchor="ctr">
                    <a:lnL w="6985" cap="flat" cmpd="sng" algn="ctr">
                      <a:solidFill>
                        <a:srgbClr val="000000"/>
                      </a:solidFill>
                      <a:prstDash val="solid"/>
                      <a:round/>
                      <a:headEnd type="none" w="med" len="med"/>
                      <a:tailEnd type="none" w="med" len="med"/>
                    </a:lnL>
                    <a:lnR w="6985" cap="flat" cmpd="sng" algn="ctr">
                      <a:solidFill>
                        <a:srgbClr val="000000"/>
                      </a:solidFill>
                      <a:prstDash val="solid"/>
                      <a:round/>
                      <a:headEnd type="none" w="med" len="med"/>
                      <a:tailEnd type="none" w="med" len="med"/>
                    </a:lnR>
                    <a:lnT w="6985" cap="flat" cmpd="sng" algn="ctr">
                      <a:solidFill>
                        <a:srgbClr val="000000"/>
                      </a:solidFill>
                      <a:prstDash val="solid"/>
                      <a:round/>
                      <a:headEnd type="none" w="med" len="med"/>
                      <a:tailEnd type="none" w="med" len="med"/>
                    </a:lnT>
                    <a:lnB w="6985" cap="flat" cmpd="sng" algn="ctr">
                      <a:solidFill>
                        <a:srgbClr val="000000"/>
                      </a:solidFill>
                      <a:prstDash val="solid"/>
                      <a:round/>
                      <a:headEnd type="none" w="med" len="med"/>
                      <a:tailEnd type="none" w="med" len="med"/>
                    </a:lnB>
                    <a:solidFill>
                      <a:srgbClr val="CCD2D8"/>
                    </a:solidFill>
                  </a:tcPr>
                </a:tc>
                <a:tc>
                  <a:txBody>
                    <a:bodyPr/>
                    <a:lstStyle/>
                    <a:p>
                      <a:pPr marL="0" marR="0" lvl="0" indent="0" algn="r" defTabSz="914400" rtl="0" eaLnBrk="1" fontAlgn="base" latinLnBrk="0" hangingPunct="1">
                        <a:lnSpc>
                          <a:spcPts val="860"/>
                        </a:lnSpc>
                        <a:spcBef>
                          <a:spcPts val="0"/>
                        </a:spcBef>
                        <a:spcAft>
                          <a:spcPts val="0"/>
                        </a:spcAft>
                        <a:buClrTx/>
                        <a:buSzTx/>
                        <a:buFontTx/>
                        <a:buNone/>
                        <a:tabLst/>
                        <a:defRPr/>
                      </a:pPr>
                      <a:r>
                        <a:rPr kumimoji="0" lang="en-US" sz="1000" b="1" i="0" u="none" strike="noStrike" kern="1200" cap="none" spc="0" normalizeH="0" baseline="0" noProof="0">
                          <a:ln>
                            <a:noFill/>
                          </a:ln>
                          <a:solidFill>
                            <a:schemeClr val="accent1"/>
                          </a:solidFill>
                          <a:effectLst/>
                          <a:uLnTx/>
                          <a:uFillTx/>
                          <a:latin typeface="Calibri"/>
                          <a:ea typeface="+mn-ea"/>
                          <a:cs typeface="+mn-cs"/>
                        </a:rPr>
                        <a:t>54.38</a:t>
                      </a:r>
                    </a:p>
                  </a:txBody>
                  <a:tcPr anchor="ctr">
                    <a:lnL w="6985"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6985" cap="flat" cmpd="sng" algn="ctr">
                      <a:solidFill>
                        <a:srgbClr val="000000"/>
                      </a:solidFill>
                      <a:prstDash val="solid"/>
                      <a:round/>
                      <a:headEnd type="none" w="med" len="med"/>
                      <a:tailEnd type="none" w="med" len="med"/>
                    </a:lnT>
                    <a:lnB w="6985" cap="flat" cmpd="sng" algn="ctr">
                      <a:solidFill>
                        <a:srgbClr val="000000"/>
                      </a:solidFill>
                      <a:prstDash val="solid"/>
                      <a:round/>
                      <a:headEnd type="none" w="med" len="med"/>
                      <a:tailEnd type="none" w="med" len="med"/>
                    </a:lnB>
                    <a:solidFill>
                      <a:srgbClr val="CCD2D8"/>
                    </a:solidFill>
                  </a:tcPr>
                </a:tc>
                <a:tc>
                  <a:txBody>
                    <a:bodyPr/>
                    <a:lstStyle/>
                    <a:p>
                      <a:pPr marL="0" algn="r" rtl="0" eaLnBrk="1" fontAlgn="base" latinLnBrk="0" hangingPunct="1">
                        <a:lnSpc>
                          <a:spcPts val="1106"/>
                        </a:lnSpc>
                        <a:buNone/>
                      </a:pPr>
                      <a:r>
                        <a:rPr lang="en-US" sz="1000" b="1" i="0" u="none" strike="noStrike" kern="1200">
                          <a:solidFill>
                            <a:srgbClr val="232F67"/>
                          </a:solidFill>
                          <a:effectLst/>
                          <a:latin typeface="Calibri"/>
                        </a:rPr>
                        <a:t>74.91</a:t>
                      </a:r>
                      <a:endParaRPr lang="en-US" sz="1000" b="0" i="0" u="none" strike="noStrike">
                        <a:effectLst/>
                        <a:latin typeface="Calibri"/>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985" cap="flat" cmpd="sng" algn="ctr">
                      <a:solidFill>
                        <a:srgbClr val="000000"/>
                      </a:solidFill>
                      <a:prstDash val="solid"/>
                      <a:round/>
                      <a:headEnd type="none" w="med" len="med"/>
                      <a:tailEnd type="none" w="med" len="med"/>
                    </a:lnT>
                    <a:lnB w="6985" cap="flat" cmpd="sng" algn="ctr">
                      <a:solidFill>
                        <a:srgbClr val="000000"/>
                      </a:solidFill>
                      <a:prstDash val="solid"/>
                      <a:round/>
                      <a:headEnd type="none" w="med" len="med"/>
                      <a:tailEnd type="none" w="med" len="med"/>
                    </a:lnB>
                    <a:solidFill>
                      <a:srgbClr val="CCD2D8"/>
                    </a:solidFill>
                  </a:tcPr>
                </a:tc>
                <a:tc>
                  <a:txBody>
                    <a:bodyPr/>
                    <a:lstStyle/>
                    <a:p>
                      <a:pPr marL="0" algn="r" rtl="0" eaLnBrk="1" fontAlgn="base" latinLnBrk="0" hangingPunct="1">
                        <a:lnSpc>
                          <a:spcPts val="1106"/>
                        </a:lnSpc>
                        <a:buNone/>
                      </a:pPr>
                      <a:r>
                        <a:rPr lang="en-US" sz="1000" b="1" i="0" u="none" strike="noStrike" kern="1200">
                          <a:solidFill>
                            <a:srgbClr val="232F67"/>
                          </a:solidFill>
                          <a:effectLst/>
                          <a:latin typeface="Calibri"/>
                        </a:rPr>
                        <a:t>95.86</a:t>
                      </a:r>
                      <a:endParaRPr lang="en-US" sz="1000" b="0" i="0" u="none" strike="noStrike">
                        <a:effectLst/>
                        <a:latin typeface="Calibri"/>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985" cap="flat" cmpd="sng" algn="ctr">
                      <a:solidFill>
                        <a:srgbClr val="000000"/>
                      </a:solidFill>
                      <a:prstDash val="solid"/>
                      <a:round/>
                      <a:headEnd type="none" w="med" len="med"/>
                      <a:tailEnd type="none" w="med" len="med"/>
                    </a:lnT>
                    <a:lnB w="6985" cap="flat" cmpd="sng" algn="ctr">
                      <a:solidFill>
                        <a:srgbClr val="000000"/>
                      </a:solidFill>
                      <a:prstDash val="solid"/>
                      <a:round/>
                      <a:headEnd type="none" w="med" len="med"/>
                      <a:tailEnd type="none" w="med" len="med"/>
                    </a:lnB>
                    <a:solidFill>
                      <a:srgbClr val="CCD2D8"/>
                    </a:solidFill>
                  </a:tcPr>
                </a:tc>
                <a:tc>
                  <a:txBody>
                    <a:bodyPr/>
                    <a:lstStyle/>
                    <a:p>
                      <a:pPr marL="0" algn="r" rtl="0" eaLnBrk="1" fontAlgn="base" latinLnBrk="0" hangingPunct="1">
                        <a:lnSpc>
                          <a:spcPts val="1106"/>
                        </a:lnSpc>
                        <a:buNone/>
                      </a:pPr>
                      <a:r>
                        <a:rPr lang="en-US" sz="1000" b="1" i="0" u="none" strike="noStrike" kern="1200">
                          <a:solidFill>
                            <a:srgbClr val="232F67"/>
                          </a:solidFill>
                          <a:effectLst/>
                          <a:latin typeface="Calibri"/>
                        </a:rPr>
                        <a:t>58.63</a:t>
                      </a:r>
                      <a:endParaRPr lang="en-US" sz="1000" b="0" i="0" u="none" strike="noStrike">
                        <a:effectLst/>
                        <a:latin typeface="Calibri"/>
                      </a:endParaRPr>
                    </a:p>
                  </a:txBody>
                  <a:tcPr anchor="ctr">
                    <a:lnL w="12700" cap="flat" cmpd="sng" algn="ctr">
                      <a:solidFill>
                        <a:srgbClr val="FFFFFF"/>
                      </a:solidFill>
                      <a:prstDash val="solid"/>
                      <a:round/>
                      <a:headEnd type="none" w="med" len="med"/>
                      <a:tailEnd type="none" w="med" len="med"/>
                    </a:lnL>
                    <a:lnR w="6985" cap="flat" cmpd="sng" algn="ctr">
                      <a:solidFill>
                        <a:srgbClr val="000000"/>
                      </a:solidFill>
                      <a:prstDash val="solid"/>
                      <a:round/>
                      <a:headEnd type="none" w="med" len="med"/>
                      <a:tailEnd type="none" w="med" len="med"/>
                    </a:lnR>
                    <a:lnT w="6985" cap="flat" cmpd="sng" algn="ctr">
                      <a:solidFill>
                        <a:srgbClr val="000000"/>
                      </a:solidFill>
                      <a:prstDash val="solid"/>
                      <a:round/>
                      <a:headEnd type="none" w="med" len="med"/>
                      <a:tailEnd type="none" w="med" len="med"/>
                    </a:lnT>
                    <a:lnB w="6985" cap="flat" cmpd="sng" algn="ctr">
                      <a:solidFill>
                        <a:srgbClr val="000000"/>
                      </a:solidFill>
                      <a:prstDash val="solid"/>
                      <a:round/>
                      <a:headEnd type="none" w="med" len="med"/>
                      <a:tailEnd type="none" w="med" len="med"/>
                    </a:lnB>
                    <a:solidFill>
                      <a:srgbClr val="CCD2D8"/>
                    </a:solidFill>
                  </a:tcPr>
                </a:tc>
                <a:extLst>
                  <a:ext uri="{0D108BD9-81ED-4DB2-BD59-A6C34878D82A}">
                    <a16:rowId xmlns:a16="http://schemas.microsoft.com/office/drawing/2014/main" val="3762700770"/>
                  </a:ext>
                </a:extLst>
              </a:tr>
              <a:tr h="300993">
                <a:tc>
                  <a:txBody>
                    <a:bodyPr/>
                    <a:lstStyle/>
                    <a:p>
                      <a:pPr marL="0" algn="l" rtl="0" eaLnBrk="1" fontAlgn="base" latinLnBrk="0" hangingPunct="1">
                        <a:lnSpc>
                          <a:spcPts val="1106"/>
                        </a:lnSpc>
                        <a:buNone/>
                      </a:pPr>
                      <a:r>
                        <a:rPr lang="en-US" sz="1100" b="1" i="0" u="none" strike="noStrike" kern="1200">
                          <a:solidFill>
                            <a:srgbClr val="232F67"/>
                          </a:solidFill>
                          <a:effectLst/>
                          <a:latin typeface="Calibri"/>
                        </a:rPr>
                        <a:t>Diluted earnings / (loss) per share (</a:t>
                      </a:r>
                      <a:r>
                        <a:rPr lang="en-US" sz="1100" b="1" i="0" u="none" strike="noStrike" kern="1200" err="1">
                          <a:solidFill>
                            <a:srgbClr val="232F67"/>
                          </a:solidFill>
                          <a:effectLst/>
                          <a:latin typeface="Calibri"/>
                        </a:rPr>
                        <a:t>fils</a:t>
                      </a:r>
                      <a:r>
                        <a:rPr lang="en-US" sz="1100" b="1" i="0" u="none" strike="noStrike" kern="1200">
                          <a:solidFill>
                            <a:srgbClr val="232F67"/>
                          </a:solidFill>
                          <a:effectLst/>
                          <a:latin typeface="Calibri"/>
                        </a:rPr>
                        <a:t>)</a:t>
                      </a:r>
                      <a:endParaRPr lang="en-US" sz="1100" b="0" i="0" u="none" strike="noStrike">
                        <a:effectLst/>
                        <a:latin typeface="Calibri"/>
                      </a:endParaRPr>
                    </a:p>
                  </a:txBody>
                  <a:tcPr anchor="ctr">
                    <a:lnL w="6985" cap="flat" cmpd="sng" algn="ctr">
                      <a:solidFill>
                        <a:srgbClr val="000000"/>
                      </a:solidFill>
                      <a:prstDash val="solid"/>
                      <a:round/>
                      <a:headEnd type="none" w="med" len="med"/>
                      <a:tailEnd type="none" w="med" len="med"/>
                    </a:lnL>
                    <a:lnR w="6985" cap="flat" cmpd="sng" algn="ctr">
                      <a:solidFill>
                        <a:srgbClr val="000000"/>
                      </a:solidFill>
                      <a:prstDash val="solid"/>
                      <a:round/>
                      <a:headEnd type="none" w="med" len="med"/>
                      <a:tailEnd type="none" w="med" len="med"/>
                    </a:lnR>
                    <a:lnT w="6985" cap="flat" cmpd="sng" algn="ctr">
                      <a:solidFill>
                        <a:srgbClr val="000000"/>
                      </a:solidFill>
                      <a:prstDash val="solid"/>
                      <a:round/>
                      <a:headEnd type="none" w="med" len="med"/>
                      <a:tailEnd type="none" w="med" len="med"/>
                    </a:lnT>
                    <a:lnB w="6985" cap="flat" cmpd="sng" algn="ctr">
                      <a:solidFill>
                        <a:srgbClr val="000000"/>
                      </a:solidFill>
                      <a:prstDash val="solid"/>
                      <a:round/>
                      <a:headEnd type="none" w="med" len="med"/>
                      <a:tailEnd type="none" w="med" len="med"/>
                    </a:lnB>
                    <a:solidFill>
                      <a:srgbClr val="E7EAED"/>
                    </a:solidFill>
                  </a:tcPr>
                </a:tc>
                <a:tc>
                  <a:txBody>
                    <a:bodyPr/>
                    <a:lstStyle/>
                    <a:p>
                      <a:pPr marL="0" algn="r" defTabSz="914400" rtl="0" eaLnBrk="1" fontAlgn="base" latinLnBrk="0" hangingPunct="1">
                        <a:lnSpc>
                          <a:spcPts val="1106"/>
                        </a:lnSpc>
                        <a:buNone/>
                      </a:pPr>
                      <a:r>
                        <a:rPr lang="en-US" sz="1000" b="1" i="0" u="none" strike="noStrike" kern="1200" dirty="0">
                          <a:solidFill>
                            <a:srgbClr val="232F67"/>
                          </a:solidFill>
                          <a:effectLst/>
                          <a:latin typeface="Calibri"/>
                          <a:ea typeface="+mn-ea"/>
                          <a:cs typeface="+mn-cs"/>
                        </a:rPr>
                        <a:t>(1.01)</a:t>
                      </a:r>
                    </a:p>
                  </a:txBody>
                  <a:tcPr anchor="ctr">
                    <a:lnL w="6985" cap="flat" cmpd="sng" algn="ctr">
                      <a:solidFill>
                        <a:srgbClr val="000000"/>
                      </a:solidFill>
                      <a:prstDash val="solid"/>
                      <a:round/>
                      <a:headEnd type="none" w="med" len="med"/>
                      <a:tailEnd type="none" w="med" len="med"/>
                    </a:lnL>
                    <a:lnR w="6985" cap="flat" cmpd="sng" algn="ctr">
                      <a:solidFill>
                        <a:srgbClr val="000000"/>
                      </a:solidFill>
                      <a:prstDash val="solid"/>
                      <a:round/>
                      <a:headEnd type="none" w="med" len="med"/>
                      <a:tailEnd type="none" w="med" len="med"/>
                    </a:lnR>
                    <a:lnT w="6985" cap="flat" cmpd="sng" algn="ctr">
                      <a:solidFill>
                        <a:srgbClr val="000000"/>
                      </a:solidFill>
                      <a:prstDash val="solid"/>
                      <a:round/>
                      <a:headEnd type="none" w="med" len="med"/>
                      <a:tailEnd type="none" w="med" len="med"/>
                    </a:lnT>
                    <a:lnB w="6985" cap="flat" cmpd="sng" algn="ctr">
                      <a:solidFill>
                        <a:srgbClr val="000000"/>
                      </a:solidFill>
                      <a:prstDash val="solid"/>
                      <a:round/>
                      <a:headEnd type="none" w="med" len="med"/>
                      <a:tailEnd type="none" w="med" len="med"/>
                    </a:lnB>
                    <a:solidFill>
                      <a:srgbClr val="E7EAED"/>
                    </a:solidFill>
                  </a:tcPr>
                </a:tc>
                <a:tc>
                  <a:txBody>
                    <a:bodyPr/>
                    <a:lstStyle/>
                    <a:p>
                      <a:pPr marL="0" algn="r" defTabSz="914400" rtl="0" eaLnBrk="1" fontAlgn="base" latinLnBrk="0" hangingPunct="1">
                        <a:lnSpc>
                          <a:spcPts val="1106"/>
                        </a:lnSpc>
                        <a:buNone/>
                      </a:pPr>
                      <a:r>
                        <a:rPr lang="en-US" sz="1000" b="1" i="0" u="none" strike="noStrike" kern="1200" dirty="0">
                          <a:solidFill>
                            <a:srgbClr val="232F67"/>
                          </a:solidFill>
                          <a:effectLst/>
                          <a:latin typeface="Calibri"/>
                          <a:ea typeface="+mn-ea"/>
                          <a:cs typeface="+mn-cs"/>
                        </a:rPr>
                        <a:t>(11.40)</a:t>
                      </a:r>
                    </a:p>
                  </a:txBody>
                  <a:tcPr anchor="ctr">
                    <a:lnL w="6985" cap="flat" cmpd="sng" algn="ctr">
                      <a:solidFill>
                        <a:srgbClr val="000000"/>
                      </a:solidFill>
                      <a:prstDash val="solid"/>
                      <a:round/>
                      <a:headEnd type="none" w="med" len="med"/>
                      <a:tailEnd type="none" w="med" len="med"/>
                    </a:lnL>
                    <a:lnR w="6985" cap="flat" cmpd="sng" algn="ctr">
                      <a:solidFill>
                        <a:srgbClr val="000000"/>
                      </a:solidFill>
                      <a:prstDash val="solid"/>
                      <a:round/>
                      <a:headEnd type="none" w="med" len="med"/>
                      <a:tailEnd type="none" w="med" len="med"/>
                    </a:lnR>
                    <a:lnT w="6985" cap="flat" cmpd="sng" algn="ctr">
                      <a:solidFill>
                        <a:srgbClr val="000000"/>
                      </a:solidFill>
                      <a:prstDash val="solid"/>
                      <a:round/>
                      <a:headEnd type="none" w="med" len="med"/>
                      <a:tailEnd type="none" w="med" len="med"/>
                    </a:lnT>
                    <a:lnB w="6985" cap="flat" cmpd="sng" algn="ctr">
                      <a:solidFill>
                        <a:srgbClr val="000000"/>
                      </a:solidFill>
                      <a:prstDash val="solid"/>
                      <a:round/>
                      <a:headEnd type="none" w="med" len="med"/>
                      <a:tailEnd type="none" w="med" len="med"/>
                    </a:lnB>
                    <a:solidFill>
                      <a:srgbClr val="E7EAED"/>
                    </a:solidFill>
                  </a:tcPr>
                </a:tc>
                <a:tc>
                  <a:txBody>
                    <a:bodyPr/>
                    <a:lstStyle/>
                    <a:p>
                      <a:pPr marL="0" algn="r" rtl="0" eaLnBrk="1" fontAlgn="base" latinLnBrk="0" hangingPunct="1">
                        <a:lnSpc>
                          <a:spcPts val="1106"/>
                        </a:lnSpc>
                        <a:buNone/>
                      </a:pPr>
                      <a:r>
                        <a:rPr lang="en-US" sz="1000" b="1" i="0" u="none" strike="noStrike" kern="1200">
                          <a:solidFill>
                            <a:srgbClr val="232F67"/>
                          </a:solidFill>
                          <a:effectLst/>
                          <a:latin typeface="Calibri"/>
                        </a:rPr>
                        <a:t>(25.30)</a:t>
                      </a:r>
                      <a:endParaRPr lang="en-US" sz="1000" b="0" i="0" u="none" strike="noStrike">
                        <a:effectLst/>
                        <a:latin typeface="Calibri"/>
                      </a:endParaRPr>
                    </a:p>
                  </a:txBody>
                  <a:tcPr anchor="ctr">
                    <a:lnL w="6985"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6985" cap="flat" cmpd="sng" algn="ctr">
                      <a:solidFill>
                        <a:srgbClr val="000000"/>
                      </a:solidFill>
                      <a:prstDash val="solid"/>
                      <a:round/>
                      <a:headEnd type="none" w="med" len="med"/>
                      <a:tailEnd type="none" w="med" len="med"/>
                    </a:lnT>
                    <a:lnB w="6985" cap="flat" cmpd="sng" algn="ctr">
                      <a:solidFill>
                        <a:srgbClr val="000000"/>
                      </a:solidFill>
                      <a:prstDash val="solid"/>
                      <a:round/>
                      <a:headEnd type="none" w="med" len="med"/>
                      <a:tailEnd type="none" w="med" len="med"/>
                    </a:lnB>
                    <a:solidFill>
                      <a:srgbClr val="E7EAED"/>
                    </a:solidFill>
                  </a:tcPr>
                </a:tc>
                <a:tc>
                  <a:txBody>
                    <a:bodyPr/>
                    <a:lstStyle/>
                    <a:p>
                      <a:pPr marL="0" algn="r" rtl="0" eaLnBrk="1" fontAlgn="base" latinLnBrk="0" hangingPunct="1">
                        <a:lnSpc>
                          <a:spcPts val="1106"/>
                        </a:lnSpc>
                        <a:buNone/>
                      </a:pPr>
                      <a:r>
                        <a:rPr lang="en-US" sz="1000" b="1" i="0" u="none" strike="noStrike" kern="1200">
                          <a:solidFill>
                            <a:srgbClr val="232F67"/>
                          </a:solidFill>
                          <a:effectLst/>
                          <a:latin typeface="Calibri"/>
                        </a:rPr>
                        <a:t>(20.08)</a:t>
                      </a:r>
                      <a:endParaRPr lang="en-US" sz="1000" b="0" i="0" u="none" strike="noStrike">
                        <a:effectLst/>
                        <a:latin typeface="Calibri"/>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985" cap="flat" cmpd="sng" algn="ctr">
                      <a:solidFill>
                        <a:srgbClr val="000000"/>
                      </a:solidFill>
                      <a:prstDash val="solid"/>
                      <a:round/>
                      <a:headEnd type="none" w="med" len="med"/>
                      <a:tailEnd type="none" w="med" len="med"/>
                    </a:lnT>
                    <a:lnB w="6985" cap="flat" cmpd="sng" algn="ctr">
                      <a:solidFill>
                        <a:srgbClr val="000000"/>
                      </a:solidFill>
                      <a:prstDash val="solid"/>
                      <a:round/>
                      <a:headEnd type="none" w="med" len="med"/>
                      <a:tailEnd type="none" w="med" len="med"/>
                    </a:lnB>
                    <a:solidFill>
                      <a:srgbClr val="E7EAED"/>
                    </a:solidFill>
                  </a:tcPr>
                </a:tc>
                <a:tc>
                  <a:txBody>
                    <a:bodyPr/>
                    <a:lstStyle/>
                    <a:p>
                      <a:pPr marL="0" algn="r" rtl="0" eaLnBrk="1" fontAlgn="base" latinLnBrk="0" hangingPunct="1">
                        <a:lnSpc>
                          <a:spcPts val="1106"/>
                        </a:lnSpc>
                        <a:buNone/>
                      </a:pPr>
                      <a:r>
                        <a:rPr lang="en-US" sz="1000" b="1" i="0" u="none" strike="noStrike" kern="1200">
                          <a:solidFill>
                            <a:srgbClr val="232F67"/>
                          </a:solidFill>
                          <a:effectLst/>
                          <a:latin typeface="Calibri"/>
                        </a:rPr>
                        <a:t>30.11</a:t>
                      </a:r>
                      <a:endParaRPr lang="en-US" sz="1000" b="0" i="0" u="none" strike="noStrike">
                        <a:effectLst/>
                        <a:latin typeface="Calibri"/>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985" cap="flat" cmpd="sng" algn="ctr">
                      <a:solidFill>
                        <a:srgbClr val="000000"/>
                      </a:solidFill>
                      <a:prstDash val="solid"/>
                      <a:round/>
                      <a:headEnd type="none" w="med" len="med"/>
                      <a:tailEnd type="none" w="med" len="med"/>
                    </a:lnT>
                    <a:lnB w="6985" cap="flat" cmpd="sng" algn="ctr">
                      <a:solidFill>
                        <a:srgbClr val="000000"/>
                      </a:solidFill>
                      <a:prstDash val="solid"/>
                      <a:round/>
                      <a:headEnd type="none" w="med" len="med"/>
                      <a:tailEnd type="none" w="med" len="med"/>
                    </a:lnB>
                    <a:solidFill>
                      <a:srgbClr val="E7EAED"/>
                    </a:solidFill>
                  </a:tcPr>
                </a:tc>
                <a:tc>
                  <a:txBody>
                    <a:bodyPr/>
                    <a:lstStyle/>
                    <a:p>
                      <a:pPr marL="0" algn="r" rtl="0" eaLnBrk="1" fontAlgn="base" latinLnBrk="0" hangingPunct="1">
                        <a:lnSpc>
                          <a:spcPts val="1106"/>
                        </a:lnSpc>
                        <a:buNone/>
                      </a:pPr>
                      <a:r>
                        <a:rPr lang="en-US" sz="1000" b="1" i="0" u="none" strike="noStrike" kern="1200" dirty="0">
                          <a:solidFill>
                            <a:srgbClr val="232F67"/>
                          </a:solidFill>
                          <a:effectLst/>
                          <a:latin typeface="Calibri"/>
                        </a:rPr>
                        <a:t>1.68</a:t>
                      </a:r>
                      <a:endParaRPr lang="en-US" sz="1000" b="0" i="0" u="none" strike="noStrike" dirty="0">
                        <a:effectLst/>
                        <a:latin typeface="Calibri"/>
                      </a:endParaRPr>
                    </a:p>
                  </a:txBody>
                  <a:tcPr anchor="ctr">
                    <a:lnL w="12700" cap="flat" cmpd="sng" algn="ctr">
                      <a:solidFill>
                        <a:srgbClr val="FFFFFF"/>
                      </a:solidFill>
                      <a:prstDash val="solid"/>
                      <a:round/>
                      <a:headEnd type="none" w="med" len="med"/>
                      <a:tailEnd type="none" w="med" len="med"/>
                    </a:lnL>
                    <a:lnR w="6985" cap="flat" cmpd="sng" algn="ctr">
                      <a:solidFill>
                        <a:srgbClr val="000000"/>
                      </a:solidFill>
                      <a:prstDash val="solid"/>
                      <a:round/>
                      <a:headEnd type="none" w="med" len="med"/>
                      <a:tailEnd type="none" w="med" len="med"/>
                    </a:lnR>
                    <a:lnT w="6985" cap="flat" cmpd="sng" algn="ctr">
                      <a:solidFill>
                        <a:srgbClr val="000000"/>
                      </a:solidFill>
                      <a:prstDash val="solid"/>
                      <a:round/>
                      <a:headEnd type="none" w="med" len="med"/>
                      <a:tailEnd type="none" w="med" len="med"/>
                    </a:lnT>
                    <a:lnB w="6985" cap="flat" cmpd="sng" algn="ctr">
                      <a:solidFill>
                        <a:srgbClr val="000000"/>
                      </a:solidFill>
                      <a:prstDash val="solid"/>
                      <a:round/>
                      <a:headEnd type="none" w="med" len="med"/>
                      <a:tailEnd type="none" w="med" len="med"/>
                    </a:lnB>
                    <a:solidFill>
                      <a:srgbClr val="E7EAED"/>
                    </a:solidFill>
                  </a:tcPr>
                </a:tc>
                <a:extLst>
                  <a:ext uri="{0D108BD9-81ED-4DB2-BD59-A6C34878D82A}">
                    <a16:rowId xmlns:a16="http://schemas.microsoft.com/office/drawing/2014/main" val="4259242744"/>
                  </a:ext>
                </a:extLst>
              </a:tr>
            </a:tbl>
          </a:graphicData>
        </a:graphic>
      </p:graphicFrame>
      <p:graphicFrame>
        <p:nvGraphicFramePr>
          <p:cNvPr id="18" name="Table 17">
            <a:extLst>
              <a:ext uri="{FF2B5EF4-FFF2-40B4-BE49-F238E27FC236}">
                <a16:creationId xmlns:a16="http://schemas.microsoft.com/office/drawing/2014/main" id="{055DF04C-B193-D86D-03BE-AA45EE4C0DEF}"/>
              </a:ext>
            </a:extLst>
          </p:cNvPr>
          <p:cNvGraphicFramePr>
            <a:graphicFrameLocks noGrp="1"/>
          </p:cNvGraphicFramePr>
          <p:nvPr>
            <p:extLst>
              <p:ext uri="{D42A27DB-BD31-4B8C-83A1-F6EECF244321}">
                <p14:modId xmlns:p14="http://schemas.microsoft.com/office/powerpoint/2010/main" val="3980253781"/>
              </p:ext>
            </p:extLst>
          </p:nvPr>
        </p:nvGraphicFramePr>
        <p:xfrm>
          <a:off x="580073" y="1196048"/>
          <a:ext cx="9807994" cy="4008145"/>
        </p:xfrm>
        <a:graphic>
          <a:graphicData uri="http://schemas.openxmlformats.org/drawingml/2006/table">
            <a:tbl>
              <a:tblPr bandRow="1">
                <a:tableStyleId>{5C22544A-7EE6-4342-B048-85BDC9FD1C3A}</a:tableStyleId>
              </a:tblPr>
              <a:tblGrid>
                <a:gridCol w="2239348">
                  <a:extLst>
                    <a:ext uri="{9D8B030D-6E8A-4147-A177-3AD203B41FA5}">
                      <a16:colId xmlns:a16="http://schemas.microsoft.com/office/drawing/2014/main" val="3582696793"/>
                    </a:ext>
                  </a:extLst>
                </a:gridCol>
                <a:gridCol w="1152215">
                  <a:extLst>
                    <a:ext uri="{9D8B030D-6E8A-4147-A177-3AD203B41FA5}">
                      <a16:colId xmlns:a16="http://schemas.microsoft.com/office/drawing/2014/main" val="1214947275"/>
                    </a:ext>
                  </a:extLst>
                </a:gridCol>
                <a:gridCol w="1145655">
                  <a:extLst>
                    <a:ext uri="{9D8B030D-6E8A-4147-A177-3AD203B41FA5}">
                      <a16:colId xmlns:a16="http://schemas.microsoft.com/office/drawing/2014/main" val="275886711"/>
                    </a:ext>
                  </a:extLst>
                </a:gridCol>
                <a:gridCol w="1317694">
                  <a:extLst>
                    <a:ext uri="{9D8B030D-6E8A-4147-A177-3AD203B41FA5}">
                      <a16:colId xmlns:a16="http://schemas.microsoft.com/office/drawing/2014/main" val="2053277740"/>
                    </a:ext>
                  </a:extLst>
                </a:gridCol>
                <a:gridCol w="1317694">
                  <a:extLst>
                    <a:ext uri="{9D8B030D-6E8A-4147-A177-3AD203B41FA5}">
                      <a16:colId xmlns:a16="http://schemas.microsoft.com/office/drawing/2014/main" val="2969184541"/>
                    </a:ext>
                  </a:extLst>
                </a:gridCol>
                <a:gridCol w="1317694">
                  <a:extLst>
                    <a:ext uri="{9D8B030D-6E8A-4147-A177-3AD203B41FA5}">
                      <a16:colId xmlns:a16="http://schemas.microsoft.com/office/drawing/2014/main" val="436121415"/>
                    </a:ext>
                  </a:extLst>
                </a:gridCol>
                <a:gridCol w="1317694">
                  <a:extLst>
                    <a:ext uri="{9D8B030D-6E8A-4147-A177-3AD203B41FA5}">
                      <a16:colId xmlns:a16="http://schemas.microsoft.com/office/drawing/2014/main" val="3855657242"/>
                    </a:ext>
                  </a:extLst>
                </a:gridCol>
              </a:tblGrid>
              <a:tr h="253057">
                <a:tc>
                  <a:txBody>
                    <a:bodyPr/>
                    <a:lstStyle/>
                    <a:p>
                      <a:pPr marL="0" algn="l" rtl="0" eaLnBrk="1" fontAlgn="base" latinLnBrk="0" hangingPunct="1">
                        <a:lnSpc>
                          <a:spcPts val="1598"/>
                        </a:lnSpc>
                        <a:buNone/>
                      </a:pPr>
                      <a:endParaRPr lang="en-US" sz="1300" b="0" i="0" u="none" strike="noStrike" kern="1200">
                        <a:solidFill>
                          <a:srgbClr val="FFFFFF"/>
                        </a:solidFill>
                        <a:effectLst/>
                        <a:latin typeface="Arial" panose="020B0604020202020204" pitchFamily="34" charset="0"/>
                      </a:endParaRPr>
                    </a:p>
                  </a:txBody>
                  <a:tcPr marL="90170" marR="90170" marT="45085" marB="45085">
                    <a:lnL w="6985" cap="flat" cmpd="sng" algn="ctr">
                      <a:solidFill>
                        <a:srgbClr val="000000"/>
                      </a:solidFill>
                      <a:prstDash val="solid"/>
                      <a:round/>
                      <a:headEnd type="none" w="med" len="med"/>
                      <a:tailEnd type="none" w="med" len="med"/>
                    </a:lnL>
                    <a:lnR w="6985" cap="flat" cmpd="sng" algn="ctr">
                      <a:solidFill>
                        <a:srgbClr val="000000"/>
                      </a:solidFill>
                      <a:prstDash val="solid"/>
                      <a:round/>
                      <a:headEnd type="none" w="med" len="med"/>
                      <a:tailEnd type="none" w="med" len="med"/>
                    </a:lnR>
                    <a:lnT w="6985" cap="flat" cmpd="sng" algn="ctr">
                      <a:solidFill>
                        <a:srgbClr val="000000"/>
                      </a:solidFill>
                      <a:prstDash val="solid"/>
                      <a:round/>
                      <a:headEnd type="none" w="med" len="med"/>
                      <a:tailEnd type="none" w="med" len="med"/>
                    </a:lnT>
                    <a:lnB w="6985" cap="flat" cmpd="sng" algn="ctr">
                      <a:solidFill>
                        <a:srgbClr val="000000"/>
                      </a:solidFill>
                      <a:prstDash val="solid"/>
                      <a:round/>
                      <a:headEnd type="none" w="med" len="med"/>
                      <a:tailEnd type="none" w="med" len="med"/>
                    </a:lnB>
                    <a:solidFill>
                      <a:srgbClr val="163E64"/>
                    </a:solidFill>
                  </a:tcPr>
                </a:tc>
                <a:tc>
                  <a:txBody>
                    <a:bodyPr/>
                    <a:lstStyle/>
                    <a:p>
                      <a:pPr marL="0" marR="0" lvl="0" indent="0" algn="r" defTabSz="914400" rtl="0" eaLnBrk="1" fontAlgn="base" latinLnBrk="0" hangingPunct="1">
                        <a:lnSpc>
                          <a:spcPts val="1598"/>
                        </a:lnSpc>
                        <a:spcBef>
                          <a:spcPts val="0"/>
                        </a:spcBef>
                        <a:spcAft>
                          <a:spcPts val="0"/>
                        </a:spcAft>
                        <a:buClrTx/>
                        <a:buSzTx/>
                        <a:buFontTx/>
                        <a:buNone/>
                        <a:tabLst/>
                        <a:defRPr/>
                      </a:pPr>
                      <a:r>
                        <a:rPr lang="en-US" sz="1200" b="1" i="0" u="none" strike="noStrike" kern="1200">
                          <a:solidFill>
                            <a:srgbClr val="FFFFFF"/>
                          </a:solidFill>
                          <a:effectLst/>
                          <a:latin typeface="Calibri bold"/>
                          <a:ea typeface="+mn-ea"/>
                          <a:cs typeface="+mn-cs"/>
                        </a:rPr>
                        <a:t>Q1 2025</a:t>
                      </a:r>
                    </a:p>
                  </a:txBody>
                  <a:tcPr marL="90170" marR="90170" marT="45085" marB="45085">
                    <a:lnL w="6985" cap="flat" cmpd="sng" algn="ctr">
                      <a:solidFill>
                        <a:srgbClr val="000000"/>
                      </a:solidFill>
                      <a:prstDash val="solid"/>
                      <a:round/>
                      <a:headEnd type="none" w="med" len="med"/>
                      <a:tailEnd type="none" w="med" len="med"/>
                    </a:lnL>
                    <a:lnR w="6985" cap="flat" cmpd="sng" algn="ctr">
                      <a:solidFill>
                        <a:srgbClr val="000000"/>
                      </a:solidFill>
                      <a:prstDash val="solid"/>
                      <a:round/>
                      <a:headEnd type="none" w="med" len="med"/>
                      <a:tailEnd type="none" w="med" len="med"/>
                    </a:lnR>
                    <a:lnT w="6985" cap="flat" cmpd="sng" algn="ctr">
                      <a:solidFill>
                        <a:srgbClr val="000000"/>
                      </a:solidFill>
                      <a:prstDash val="solid"/>
                      <a:round/>
                      <a:headEnd type="none" w="med" len="med"/>
                      <a:tailEnd type="none" w="med" len="med"/>
                    </a:lnT>
                    <a:lnB w="6985" cap="flat" cmpd="sng" algn="ctr">
                      <a:solidFill>
                        <a:srgbClr val="000000"/>
                      </a:solidFill>
                      <a:prstDash val="solid"/>
                      <a:round/>
                      <a:headEnd type="none" w="med" len="med"/>
                      <a:tailEnd type="none" w="med" len="med"/>
                    </a:lnB>
                    <a:solidFill>
                      <a:srgbClr val="163E64"/>
                    </a:solidFill>
                  </a:tcPr>
                </a:tc>
                <a:tc>
                  <a:txBody>
                    <a:bodyPr/>
                    <a:lstStyle/>
                    <a:p>
                      <a:pPr marL="0" algn="r" defTabSz="914400" rtl="0" eaLnBrk="1" fontAlgn="base" latinLnBrk="0" hangingPunct="1">
                        <a:lnSpc>
                          <a:spcPts val="1598"/>
                        </a:lnSpc>
                        <a:buNone/>
                      </a:pPr>
                      <a:r>
                        <a:rPr lang="en-US" sz="1200" b="1" i="0" u="none" strike="noStrike" kern="1200">
                          <a:solidFill>
                            <a:srgbClr val="FFFFFF"/>
                          </a:solidFill>
                          <a:effectLst/>
                          <a:latin typeface="Calibri bold"/>
                          <a:ea typeface="+mn-ea"/>
                          <a:cs typeface="+mn-cs"/>
                        </a:rPr>
                        <a:t>Q1 2024</a:t>
                      </a:r>
                    </a:p>
                  </a:txBody>
                  <a:tcPr marL="90170" marR="90170" marT="45085" marB="45085">
                    <a:lnL w="6985" cap="flat" cmpd="sng" algn="ctr">
                      <a:solidFill>
                        <a:srgbClr val="000000"/>
                      </a:solidFill>
                      <a:prstDash val="solid"/>
                      <a:round/>
                      <a:headEnd type="none" w="med" len="med"/>
                      <a:tailEnd type="none" w="med" len="med"/>
                    </a:lnL>
                    <a:lnR w="6985" cap="flat" cmpd="sng" algn="ctr">
                      <a:solidFill>
                        <a:srgbClr val="000000"/>
                      </a:solidFill>
                      <a:prstDash val="solid"/>
                      <a:round/>
                      <a:headEnd type="none" w="med" len="med"/>
                      <a:tailEnd type="none" w="med" len="med"/>
                    </a:lnR>
                    <a:lnT w="6985" cap="flat" cmpd="sng" algn="ctr">
                      <a:solidFill>
                        <a:srgbClr val="000000"/>
                      </a:solidFill>
                      <a:prstDash val="solid"/>
                      <a:round/>
                      <a:headEnd type="none" w="med" len="med"/>
                      <a:tailEnd type="none" w="med" len="med"/>
                    </a:lnT>
                    <a:lnB w="6985" cap="flat" cmpd="sng" algn="ctr">
                      <a:solidFill>
                        <a:srgbClr val="000000"/>
                      </a:solidFill>
                      <a:prstDash val="solid"/>
                      <a:round/>
                      <a:headEnd type="none" w="med" len="med"/>
                      <a:tailEnd type="none" w="med" len="med"/>
                    </a:lnB>
                    <a:solidFill>
                      <a:srgbClr val="163E64"/>
                    </a:solidFill>
                  </a:tcPr>
                </a:tc>
                <a:tc>
                  <a:txBody>
                    <a:bodyPr/>
                    <a:lstStyle/>
                    <a:p>
                      <a:pPr marL="0" algn="r" rtl="0" eaLnBrk="1" fontAlgn="base" latinLnBrk="0" hangingPunct="1">
                        <a:lnSpc>
                          <a:spcPts val="1598"/>
                        </a:lnSpc>
                        <a:buNone/>
                      </a:pPr>
                      <a:r>
                        <a:rPr lang="en-US" sz="1200" b="1" i="0" u="none" strike="noStrike" kern="1200" dirty="0">
                          <a:solidFill>
                            <a:srgbClr val="FFFFFF"/>
                          </a:solidFill>
                          <a:effectLst/>
                          <a:latin typeface="Calibri bold"/>
                        </a:rPr>
                        <a:t>FY2024</a:t>
                      </a:r>
                      <a:endParaRPr lang="en-US" sz="1200" b="0" i="0" u="none" strike="noStrike" dirty="0">
                        <a:effectLst/>
                        <a:latin typeface="Calibri bold"/>
                      </a:endParaRPr>
                    </a:p>
                  </a:txBody>
                  <a:tcPr marL="90170" marR="90170" marT="45085" marB="45085">
                    <a:lnL w="6985"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6985" cap="flat" cmpd="sng" algn="ctr">
                      <a:solidFill>
                        <a:srgbClr val="000000"/>
                      </a:solidFill>
                      <a:prstDash val="solid"/>
                      <a:round/>
                      <a:headEnd type="none" w="med" len="med"/>
                      <a:tailEnd type="none" w="med" len="med"/>
                    </a:lnT>
                    <a:lnB w="6985" cap="flat" cmpd="sng" algn="ctr">
                      <a:solidFill>
                        <a:srgbClr val="000000"/>
                      </a:solidFill>
                      <a:prstDash val="solid"/>
                      <a:round/>
                      <a:headEnd type="none" w="med" len="med"/>
                      <a:tailEnd type="none" w="med" len="med"/>
                    </a:lnB>
                    <a:solidFill>
                      <a:srgbClr val="163E64"/>
                    </a:solidFill>
                  </a:tcPr>
                </a:tc>
                <a:tc>
                  <a:txBody>
                    <a:bodyPr/>
                    <a:lstStyle/>
                    <a:p>
                      <a:pPr marL="0" algn="r" rtl="0" eaLnBrk="1" fontAlgn="base" latinLnBrk="0" hangingPunct="1">
                        <a:lnSpc>
                          <a:spcPts val="1598"/>
                        </a:lnSpc>
                        <a:buNone/>
                      </a:pPr>
                      <a:r>
                        <a:rPr lang="en-US" sz="1200" b="1" i="0" u="none" strike="noStrike" kern="1200">
                          <a:solidFill>
                            <a:srgbClr val="FFFFFF"/>
                          </a:solidFill>
                          <a:effectLst/>
                          <a:latin typeface="Calibri bold"/>
                        </a:rPr>
                        <a:t>FY2023</a:t>
                      </a:r>
                      <a:endParaRPr lang="en-US" sz="1200" b="0" i="0" u="none" strike="noStrike">
                        <a:effectLst/>
                        <a:latin typeface="Calibri bold"/>
                      </a:endParaRPr>
                    </a:p>
                  </a:txBody>
                  <a:tcPr marL="90170" marR="90170" marT="45085" marB="4508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985" cap="flat" cmpd="sng" algn="ctr">
                      <a:solidFill>
                        <a:srgbClr val="000000"/>
                      </a:solidFill>
                      <a:prstDash val="solid"/>
                      <a:round/>
                      <a:headEnd type="none" w="med" len="med"/>
                      <a:tailEnd type="none" w="med" len="med"/>
                    </a:lnT>
                    <a:lnB w="6985" cap="flat" cmpd="sng" algn="ctr">
                      <a:solidFill>
                        <a:srgbClr val="000000"/>
                      </a:solidFill>
                      <a:prstDash val="solid"/>
                      <a:round/>
                      <a:headEnd type="none" w="med" len="med"/>
                      <a:tailEnd type="none" w="med" len="med"/>
                    </a:lnB>
                    <a:solidFill>
                      <a:srgbClr val="163E64"/>
                    </a:solidFill>
                  </a:tcPr>
                </a:tc>
                <a:tc>
                  <a:txBody>
                    <a:bodyPr/>
                    <a:lstStyle/>
                    <a:p>
                      <a:pPr marL="0" algn="r" rtl="0" eaLnBrk="1" fontAlgn="base" latinLnBrk="0" hangingPunct="1">
                        <a:lnSpc>
                          <a:spcPts val="1598"/>
                        </a:lnSpc>
                        <a:buNone/>
                      </a:pPr>
                      <a:r>
                        <a:rPr lang="en-US" sz="1200" b="1" i="0" u="none" strike="noStrike" kern="1200">
                          <a:solidFill>
                            <a:srgbClr val="FFFFFF"/>
                          </a:solidFill>
                          <a:effectLst/>
                          <a:latin typeface="Calibri bold"/>
                        </a:rPr>
                        <a:t>FY2022</a:t>
                      </a:r>
                      <a:endParaRPr lang="en-US" sz="1200" b="0" i="0" u="none" strike="noStrike">
                        <a:effectLst/>
                        <a:latin typeface="Calibri bold"/>
                      </a:endParaRPr>
                    </a:p>
                  </a:txBody>
                  <a:tcPr marL="90170" marR="90170" marT="45085" marB="45085">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985" cap="flat" cmpd="sng" algn="ctr">
                      <a:solidFill>
                        <a:srgbClr val="000000"/>
                      </a:solidFill>
                      <a:prstDash val="solid"/>
                      <a:round/>
                      <a:headEnd type="none" w="med" len="med"/>
                      <a:tailEnd type="none" w="med" len="med"/>
                    </a:lnT>
                    <a:lnB w="6985" cap="flat" cmpd="sng" algn="ctr">
                      <a:solidFill>
                        <a:srgbClr val="000000"/>
                      </a:solidFill>
                      <a:prstDash val="solid"/>
                      <a:round/>
                      <a:headEnd type="none" w="med" len="med"/>
                      <a:tailEnd type="none" w="med" len="med"/>
                    </a:lnB>
                    <a:solidFill>
                      <a:srgbClr val="163E64"/>
                    </a:solidFill>
                  </a:tcPr>
                </a:tc>
                <a:tc>
                  <a:txBody>
                    <a:bodyPr/>
                    <a:lstStyle/>
                    <a:p>
                      <a:pPr marL="0" algn="r" rtl="0" eaLnBrk="1" fontAlgn="base" latinLnBrk="0" hangingPunct="1">
                        <a:lnSpc>
                          <a:spcPts val="1598"/>
                        </a:lnSpc>
                        <a:buNone/>
                      </a:pPr>
                      <a:r>
                        <a:rPr lang="en-US" sz="1200" b="1" i="0" u="none" strike="noStrike" kern="1200">
                          <a:solidFill>
                            <a:srgbClr val="FFFFFF"/>
                          </a:solidFill>
                          <a:effectLst/>
                          <a:latin typeface="Calibri bold"/>
                        </a:rPr>
                        <a:t>FY2021</a:t>
                      </a:r>
                      <a:endParaRPr lang="en-US" sz="1200" b="0" i="0" u="none" strike="noStrike">
                        <a:effectLst/>
                        <a:latin typeface="Calibri bold"/>
                      </a:endParaRPr>
                    </a:p>
                  </a:txBody>
                  <a:tcPr marL="90170" marR="90170" marT="45085" marB="45085">
                    <a:lnL w="12700" cap="flat" cmpd="sng" algn="ctr">
                      <a:solidFill>
                        <a:srgbClr val="FFFFFF"/>
                      </a:solidFill>
                      <a:prstDash val="solid"/>
                      <a:round/>
                      <a:headEnd type="none" w="med" len="med"/>
                      <a:tailEnd type="none" w="med" len="med"/>
                    </a:lnL>
                    <a:lnR w="6985" cap="flat" cmpd="sng" algn="ctr">
                      <a:solidFill>
                        <a:srgbClr val="000000"/>
                      </a:solidFill>
                      <a:prstDash val="solid"/>
                      <a:round/>
                      <a:headEnd type="none" w="med" len="med"/>
                      <a:tailEnd type="none" w="med" len="med"/>
                    </a:lnR>
                    <a:lnT w="6985" cap="flat" cmpd="sng" algn="ctr">
                      <a:solidFill>
                        <a:srgbClr val="000000"/>
                      </a:solidFill>
                      <a:prstDash val="solid"/>
                      <a:round/>
                      <a:headEnd type="none" w="med" len="med"/>
                      <a:tailEnd type="none" w="med" len="med"/>
                    </a:lnT>
                    <a:lnB w="6985" cap="flat" cmpd="sng" algn="ctr">
                      <a:solidFill>
                        <a:srgbClr val="000000"/>
                      </a:solidFill>
                      <a:prstDash val="solid"/>
                      <a:round/>
                      <a:headEnd type="none" w="med" len="med"/>
                      <a:tailEnd type="none" w="med" len="med"/>
                    </a:lnB>
                    <a:solidFill>
                      <a:srgbClr val="163E64"/>
                    </a:solidFill>
                  </a:tcPr>
                </a:tc>
                <a:extLst>
                  <a:ext uri="{0D108BD9-81ED-4DB2-BD59-A6C34878D82A}">
                    <a16:rowId xmlns:a16="http://schemas.microsoft.com/office/drawing/2014/main" val="3073242598"/>
                  </a:ext>
                </a:extLst>
              </a:tr>
              <a:tr h="274142">
                <a:tc>
                  <a:txBody>
                    <a:bodyPr/>
                    <a:lstStyle/>
                    <a:p>
                      <a:pPr marL="0" algn="l" rtl="0" eaLnBrk="1" fontAlgn="base" latinLnBrk="0" hangingPunct="1">
                        <a:lnSpc>
                          <a:spcPts val="860"/>
                        </a:lnSpc>
                        <a:buNone/>
                      </a:pPr>
                      <a:r>
                        <a:rPr lang="en-US" sz="1050" b="0" i="0" u="none" strike="noStrike" kern="1200">
                          <a:solidFill>
                            <a:srgbClr val="232F67"/>
                          </a:solidFill>
                          <a:effectLst/>
                          <a:latin typeface="Calibri"/>
                        </a:rPr>
                        <a:t>Revenue from commercial operations</a:t>
                      </a:r>
                      <a:endParaRPr lang="en-US" sz="1050" b="0" i="0" u="none" strike="noStrike">
                        <a:effectLst/>
                        <a:latin typeface="Calibri"/>
                      </a:endParaRPr>
                    </a:p>
                  </a:txBody>
                  <a:tcPr marL="90170" marR="90170" marT="45085" marB="45085" anchor="ctr">
                    <a:lnL w="6985" cap="flat" cmpd="sng" algn="ctr">
                      <a:solidFill>
                        <a:srgbClr val="000000"/>
                      </a:solidFill>
                      <a:prstDash val="solid"/>
                      <a:round/>
                      <a:headEnd type="none" w="med" len="med"/>
                      <a:tailEnd type="none" w="med" len="med"/>
                    </a:lnL>
                    <a:lnR w="6985" cap="flat" cmpd="sng" algn="ctr">
                      <a:solidFill>
                        <a:srgbClr val="000000"/>
                      </a:solidFill>
                      <a:prstDash val="solid"/>
                      <a:round/>
                      <a:headEnd type="none" w="med" len="med"/>
                      <a:tailEnd type="none" w="med" len="med"/>
                    </a:lnR>
                    <a:lnT w="6985" cap="flat" cmpd="sng" algn="ctr">
                      <a:solidFill>
                        <a:srgbClr val="000000"/>
                      </a:solidFill>
                      <a:prstDash val="solid"/>
                      <a:round/>
                      <a:headEnd type="none" w="med" len="med"/>
                      <a:tailEnd type="none" w="med" len="med"/>
                    </a:lnT>
                    <a:lnB w="6985" cap="flat" cmpd="sng" algn="ctr">
                      <a:solidFill>
                        <a:srgbClr val="000000"/>
                      </a:solidFill>
                      <a:prstDash val="solid"/>
                      <a:round/>
                      <a:headEnd type="none" w="med" len="med"/>
                      <a:tailEnd type="none" w="med" len="med"/>
                    </a:lnB>
                    <a:solidFill>
                      <a:srgbClr val="CCD2D8"/>
                    </a:solidFill>
                  </a:tcPr>
                </a:tc>
                <a:tc>
                  <a:txBody>
                    <a:bodyPr/>
                    <a:lstStyle/>
                    <a:p>
                      <a:pPr marL="0" algn="r" defTabSz="914400" rtl="0" eaLnBrk="1" fontAlgn="base" latinLnBrk="0" hangingPunct="1">
                        <a:lnSpc>
                          <a:spcPts val="860"/>
                        </a:lnSpc>
                        <a:buNone/>
                      </a:pPr>
                      <a:r>
                        <a:rPr lang="en-US" sz="1000" b="0" i="0" u="none" strike="noStrike" kern="1200">
                          <a:solidFill>
                            <a:srgbClr val="232F67"/>
                          </a:solidFill>
                          <a:effectLst/>
                          <a:latin typeface="Calibri"/>
                          <a:ea typeface="+mn-ea"/>
                          <a:cs typeface="+mn-cs"/>
                        </a:rPr>
                        <a:t>3,930</a:t>
                      </a:r>
                    </a:p>
                  </a:txBody>
                  <a:tcPr marL="90170" marR="90170" marT="45085" marB="45085" anchor="ctr">
                    <a:lnL w="6985" cap="flat" cmpd="sng" algn="ctr">
                      <a:solidFill>
                        <a:srgbClr val="000000"/>
                      </a:solidFill>
                      <a:prstDash val="solid"/>
                      <a:round/>
                      <a:headEnd type="none" w="med" len="med"/>
                      <a:tailEnd type="none" w="med" len="med"/>
                    </a:lnL>
                    <a:lnR w="6985" cap="flat" cmpd="sng" algn="ctr">
                      <a:solidFill>
                        <a:srgbClr val="000000"/>
                      </a:solidFill>
                      <a:prstDash val="solid"/>
                      <a:round/>
                      <a:headEnd type="none" w="med" len="med"/>
                      <a:tailEnd type="none" w="med" len="med"/>
                    </a:lnR>
                    <a:lnT w="6985" cap="flat" cmpd="sng" algn="ctr">
                      <a:solidFill>
                        <a:srgbClr val="000000"/>
                      </a:solidFill>
                      <a:prstDash val="solid"/>
                      <a:round/>
                      <a:headEnd type="none" w="med" len="med"/>
                      <a:tailEnd type="none" w="med" len="med"/>
                    </a:lnT>
                    <a:lnB w="6985" cap="flat" cmpd="sng" algn="ctr">
                      <a:solidFill>
                        <a:srgbClr val="000000"/>
                      </a:solidFill>
                      <a:prstDash val="solid"/>
                      <a:round/>
                      <a:headEnd type="none" w="med" len="med"/>
                      <a:tailEnd type="none" w="med" len="med"/>
                    </a:lnB>
                    <a:solidFill>
                      <a:srgbClr val="CCD2D8"/>
                    </a:solidFill>
                  </a:tcPr>
                </a:tc>
                <a:tc>
                  <a:txBody>
                    <a:bodyPr/>
                    <a:lstStyle/>
                    <a:p>
                      <a:pPr marL="0" algn="r" rtl="0" eaLnBrk="1" fontAlgn="base" latinLnBrk="0" hangingPunct="1">
                        <a:lnSpc>
                          <a:spcPts val="860"/>
                        </a:lnSpc>
                        <a:buNone/>
                      </a:pPr>
                      <a:r>
                        <a:rPr lang="en-US" sz="1000" b="0" i="0" u="none" strike="noStrike" kern="1200">
                          <a:solidFill>
                            <a:srgbClr val="232F67"/>
                          </a:solidFill>
                          <a:effectLst/>
                          <a:latin typeface="Calibri"/>
                          <a:ea typeface="+mn-ea"/>
                          <a:cs typeface="+mn-cs"/>
                        </a:rPr>
                        <a:t>4,050</a:t>
                      </a:r>
                    </a:p>
                  </a:txBody>
                  <a:tcPr marL="90170" marR="90170" marT="45085" marB="45085" anchor="ctr">
                    <a:lnL w="6985" cap="flat" cmpd="sng" algn="ctr">
                      <a:solidFill>
                        <a:srgbClr val="000000"/>
                      </a:solidFill>
                      <a:prstDash val="solid"/>
                      <a:round/>
                      <a:headEnd type="none" w="med" len="med"/>
                      <a:tailEnd type="none" w="med" len="med"/>
                    </a:lnL>
                    <a:lnR w="6985" cap="flat" cmpd="sng" algn="ctr">
                      <a:solidFill>
                        <a:srgbClr val="000000"/>
                      </a:solidFill>
                      <a:prstDash val="solid"/>
                      <a:round/>
                      <a:headEnd type="none" w="med" len="med"/>
                      <a:tailEnd type="none" w="med" len="med"/>
                    </a:lnR>
                    <a:lnT w="6985" cap="flat" cmpd="sng" algn="ctr">
                      <a:solidFill>
                        <a:srgbClr val="000000"/>
                      </a:solidFill>
                      <a:prstDash val="solid"/>
                      <a:round/>
                      <a:headEnd type="none" w="med" len="med"/>
                      <a:tailEnd type="none" w="med" len="med"/>
                    </a:lnT>
                    <a:lnB w="6985" cap="flat" cmpd="sng" algn="ctr">
                      <a:solidFill>
                        <a:srgbClr val="000000"/>
                      </a:solidFill>
                      <a:prstDash val="solid"/>
                      <a:round/>
                      <a:headEnd type="none" w="med" len="med"/>
                      <a:tailEnd type="none" w="med" len="med"/>
                    </a:lnB>
                    <a:solidFill>
                      <a:srgbClr val="CCD2D8"/>
                    </a:solidFill>
                  </a:tcPr>
                </a:tc>
                <a:tc>
                  <a:txBody>
                    <a:bodyPr/>
                    <a:lstStyle/>
                    <a:p>
                      <a:pPr marL="0" algn="r" rtl="0" eaLnBrk="1" fontAlgn="base" latinLnBrk="0" hangingPunct="1">
                        <a:lnSpc>
                          <a:spcPts val="860"/>
                        </a:lnSpc>
                        <a:buNone/>
                      </a:pPr>
                      <a:r>
                        <a:rPr lang="en-US" sz="1000" b="0" i="0" u="none" strike="noStrike" kern="1200" dirty="0">
                          <a:solidFill>
                            <a:srgbClr val="232F67"/>
                          </a:solidFill>
                          <a:effectLst/>
                          <a:latin typeface="Calibri"/>
                        </a:rPr>
                        <a:t>16,331 </a:t>
                      </a:r>
                      <a:endParaRPr lang="en-US" sz="1000" b="0" i="0" u="none" strike="noStrike" dirty="0">
                        <a:effectLst/>
                        <a:latin typeface="Calibri"/>
                      </a:endParaRPr>
                    </a:p>
                  </a:txBody>
                  <a:tcPr marL="90170" marR="90170" marT="45085" marB="45085" anchor="ctr">
                    <a:lnL w="6985"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6985" cap="flat" cmpd="sng" algn="ctr">
                      <a:solidFill>
                        <a:srgbClr val="000000"/>
                      </a:solidFill>
                      <a:prstDash val="solid"/>
                      <a:round/>
                      <a:headEnd type="none" w="med" len="med"/>
                      <a:tailEnd type="none" w="med" len="med"/>
                    </a:lnT>
                    <a:lnB w="6985" cap="flat" cmpd="sng" algn="ctr">
                      <a:solidFill>
                        <a:srgbClr val="000000"/>
                      </a:solidFill>
                      <a:prstDash val="solid"/>
                      <a:round/>
                      <a:headEnd type="none" w="med" len="med"/>
                      <a:tailEnd type="none" w="med" len="med"/>
                    </a:lnB>
                    <a:solidFill>
                      <a:srgbClr val="CCD2D8"/>
                    </a:solidFill>
                  </a:tcPr>
                </a:tc>
                <a:tc>
                  <a:txBody>
                    <a:bodyPr/>
                    <a:lstStyle/>
                    <a:p>
                      <a:pPr marL="0" algn="r" rtl="0" eaLnBrk="1" fontAlgn="base" latinLnBrk="0" hangingPunct="1">
                        <a:lnSpc>
                          <a:spcPts val="860"/>
                        </a:lnSpc>
                        <a:buNone/>
                      </a:pPr>
                      <a:r>
                        <a:rPr lang="en-US" sz="1000" b="0" i="0" u="none" strike="noStrike" kern="1200">
                          <a:solidFill>
                            <a:srgbClr val="232F67"/>
                          </a:solidFill>
                          <a:effectLst/>
                          <a:latin typeface="Calibri"/>
                        </a:rPr>
                        <a:t>31,612</a:t>
                      </a:r>
                      <a:endParaRPr lang="en-US" sz="1000" b="0" i="0" u="none" strike="noStrike">
                        <a:effectLst/>
                        <a:latin typeface="Calibri"/>
                      </a:endParaRPr>
                    </a:p>
                  </a:txBody>
                  <a:tcPr marL="90170" marR="90170" marT="45085" marB="45085"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985" cap="flat" cmpd="sng" algn="ctr">
                      <a:solidFill>
                        <a:srgbClr val="000000"/>
                      </a:solidFill>
                      <a:prstDash val="solid"/>
                      <a:round/>
                      <a:headEnd type="none" w="med" len="med"/>
                      <a:tailEnd type="none" w="med" len="med"/>
                    </a:lnT>
                    <a:lnB w="6985" cap="flat" cmpd="sng" algn="ctr">
                      <a:solidFill>
                        <a:srgbClr val="000000"/>
                      </a:solidFill>
                      <a:prstDash val="solid"/>
                      <a:round/>
                      <a:headEnd type="none" w="med" len="med"/>
                      <a:tailEnd type="none" w="med" len="med"/>
                    </a:lnB>
                    <a:solidFill>
                      <a:srgbClr val="CCD2D8"/>
                    </a:solidFill>
                  </a:tcPr>
                </a:tc>
                <a:tc>
                  <a:txBody>
                    <a:bodyPr/>
                    <a:lstStyle/>
                    <a:p>
                      <a:pPr marL="0" algn="r" rtl="0" eaLnBrk="1" fontAlgn="base" latinLnBrk="0" hangingPunct="1">
                        <a:lnSpc>
                          <a:spcPts val="860"/>
                        </a:lnSpc>
                        <a:buNone/>
                      </a:pPr>
                      <a:r>
                        <a:rPr lang="en-US" sz="1000" b="0" i="0" u="none" strike="noStrike" kern="1200">
                          <a:solidFill>
                            <a:srgbClr val="232F67"/>
                          </a:solidFill>
                          <a:effectLst/>
                          <a:latin typeface="Calibri"/>
                        </a:rPr>
                        <a:t>41,015</a:t>
                      </a:r>
                      <a:endParaRPr lang="en-US" sz="1000" b="0" i="0" u="none" strike="noStrike">
                        <a:effectLst/>
                        <a:latin typeface="Calibri"/>
                      </a:endParaRPr>
                    </a:p>
                  </a:txBody>
                  <a:tcPr marL="90170" marR="90170" marT="45085" marB="45085"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985" cap="flat" cmpd="sng" algn="ctr">
                      <a:solidFill>
                        <a:srgbClr val="000000"/>
                      </a:solidFill>
                      <a:prstDash val="solid"/>
                      <a:round/>
                      <a:headEnd type="none" w="med" len="med"/>
                      <a:tailEnd type="none" w="med" len="med"/>
                    </a:lnT>
                    <a:lnB w="6985" cap="flat" cmpd="sng" algn="ctr">
                      <a:solidFill>
                        <a:srgbClr val="000000"/>
                      </a:solidFill>
                      <a:prstDash val="solid"/>
                      <a:round/>
                      <a:headEnd type="none" w="med" len="med"/>
                      <a:tailEnd type="none" w="med" len="med"/>
                    </a:lnB>
                    <a:solidFill>
                      <a:srgbClr val="CCD2D8"/>
                    </a:solidFill>
                  </a:tcPr>
                </a:tc>
                <a:tc>
                  <a:txBody>
                    <a:bodyPr/>
                    <a:lstStyle/>
                    <a:p>
                      <a:pPr marL="0" algn="r" rtl="0" eaLnBrk="1" fontAlgn="base" latinLnBrk="0" hangingPunct="1">
                        <a:lnSpc>
                          <a:spcPts val="860"/>
                        </a:lnSpc>
                        <a:buNone/>
                      </a:pPr>
                      <a:r>
                        <a:rPr lang="en-US" sz="1000" b="0" i="0" u="none" strike="noStrike" kern="1200">
                          <a:solidFill>
                            <a:srgbClr val="232F67"/>
                          </a:solidFill>
                          <a:effectLst/>
                          <a:latin typeface="Calibri"/>
                        </a:rPr>
                        <a:t>26,216</a:t>
                      </a:r>
                      <a:endParaRPr lang="en-US" sz="1000" b="0" i="0" u="none" strike="noStrike">
                        <a:effectLst/>
                        <a:latin typeface="Calibri"/>
                      </a:endParaRPr>
                    </a:p>
                  </a:txBody>
                  <a:tcPr marL="90170" marR="90170" marT="45085" marB="45085" anchor="ctr">
                    <a:lnL w="12700" cap="flat" cmpd="sng" algn="ctr">
                      <a:solidFill>
                        <a:srgbClr val="FFFFFF"/>
                      </a:solidFill>
                      <a:prstDash val="solid"/>
                      <a:round/>
                      <a:headEnd type="none" w="med" len="med"/>
                      <a:tailEnd type="none" w="med" len="med"/>
                    </a:lnL>
                    <a:lnR w="6985" cap="flat" cmpd="sng" algn="ctr">
                      <a:solidFill>
                        <a:srgbClr val="000000"/>
                      </a:solidFill>
                      <a:prstDash val="solid"/>
                      <a:round/>
                      <a:headEnd type="none" w="med" len="med"/>
                      <a:tailEnd type="none" w="med" len="med"/>
                    </a:lnR>
                    <a:lnT w="6985" cap="flat" cmpd="sng" algn="ctr">
                      <a:solidFill>
                        <a:srgbClr val="000000"/>
                      </a:solidFill>
                      <a:prstDash val="solid"/>
                      <a:round/>
                      <a:headEnd type="none" w="med" len="med"/>
                      <a:tailEnd type="none" w="med" len="med"/>
                    </a:lnT>
                    <a:lnB w="6985" cap="flat" cmpd="sng" algn="ctr">
                      <a:solidFill>
                        <a:srgbClr val="000000"/>
                      </a:solidFill>
                      <a:prstDash val="solid"/>
                      <a:round/>
                      <a:headEnd type="none" w="med" len="med"/>
                      <a:tailEnd type="none" w="med" len="med"/>
                    </a:lnB>
                    <a:solidFill>
                      <a:srgbClr val="CCD2D8"/>
                    </a:solidFill>
                  </a:tcPr>
                </a:tc>
                <a:extLst>
                  <a:ext uri="{0D108BD9-81ED-4DB2-BD59-A6C34878D82A}">
                    <a16:rowId xmlns:a16="http://schemas.microsoft.com/office/drawing/2014/main" val="2541109349"/>
                  </a:ext>
                </a:extLst>
              </a:tr>
              <a:tr h="188855">
                <a:tc>
                  <a:txBody>
                    <a:bodyPr/>
                    <a:lstStyle/>
                    <a:p>
                      <a:pPr marL="0" algn="l" rtl="0" eaLnBrk="1" fontAlgn="base" latinLnBrk="0" hangingPunct="1">
                        <a:lnSpc>
                          <a:spcPts val="860"/>
                        </a:lnSpc>
                        <a:buNone/>
                      </a:pPr>
                      <a:r>
                        <a:rPr lang="en-US" sz="1050" b="0" i="0" u="none" strike="noStrike" kern="1200">
                          <a:solidFill>
                            <a:srgbClr val="232F67"/>
                          </a:solidFill>
                          <a:effectLst/>
                          <a:latin typeface="Calibri"/>
                        </a:rPr>
                        <a:t>Direct Costs</a:t>
                      </a:r>
                      <a:endParaRPr lang="en-US" sz="1050" b="0" i="0" u="none" strike="noStrike">
                        <a:effectLst/>
                        <a:latin typeface="Calibri"/>
                      </a:endParaRPr>
                    </a:p>
                  </a:txBody>
                  <a:tcPr marL="90170" marR="90170" marT="45085" marB="45085" anchor="ctr">
                    <a:lnL w="6985" cap="flat" cmpd="sng" algn="ctr">
                      <a:solidFill>
                        <a:srgbClr val="000000"/>
                      </a:solidFill>
                      <a:prstDash val="solid"/>
                      <a:round/>
                      <a:headEnd type="none" w="med" len="med"/>
                      <a:tailEnd type="none" w="med" len="med"/>
                    </a:lnL>
                    <a:lnR w="6985" cap="flat" cmpd="sng" algn="ctr">
                      <a:solidFill>
                        <a:srgbClr val="000000"/>
                      </a:solidFill>
                      <a:prstDash val="solid"/>
                      <a:round/>
                      <a:headEnd type="none" w="med" len="med"/>
                      <a:tailEnd type="none" w="med" len="med"/>
                    </a:lnR>
                    <a:lnT w="6985" cap="flat" cmpd="sng" algn="ctr">
                      <a:solidFill>
                        <a:srgbClr val="000000"/>
                      </a:solidFill>
                      <a:prstDash val="solid"/>
                      <a:round/>
                      <a:headEnd type="none" w="med" len="med"/>
                      <a:tailEnd type="none" w="med" len="med"/>
                    </a:lnT>
                    <a:lnB w="6985" cap="flat" cmpd="sng" algn="ctr">
                      <a:solidFill>
                        <a:srgbClr val="000000"/>
                      </a:solidFill>
                      <a:prstDash val="solid"/>
                      <a:round/>
                      <a:headEnd type="none" w="med" len="med"/>
                      <a:tailEnd type="none" w="med" len="med"/>
                    </a:lnB>
                    <a:solidFill>
                      <a:srgbClr val="E7EAED"/>
                    </a:solidFill>
                  </a:tcPr>
                </a:tc>
                <a:tc>
                  <a:txBody>
                    <a:bodyPr/>
                    <a:lstStyle/>
                    <a:p>
                      <a:pPr marL="0" algn="r" defTabSz="914400" rtl="0" eaLnBrk="1" fontAlgn="base" latinLnBrk="0" hangingPunct="1">
                        <a:lnSpc>
                          <a:spcPts val="860"/>
                        </a:lnSpc>
                        <a:buNone/>
                      </a:pPr>
                      <a:r>
                        <a:rPr lang="en-US" sz="1000" b="0" i="0" u="none" strike="noStrike" kern="1200">
                          <a:solidFill>
                            <a:srgbClr val="232F67"/>
                          </a:solidFill>
                          <a:effectLst/>
                          <a:latin typeface="Calibri"/>
                          <a:ea typeface="+mn-ea"/>
                          <a:cs typeface="+mn-cs"/>
                        </a:rPr>
                        <a:t>(1,165)</a:t>
                      </a:r>
                    </a:p>
                  </a:txBody>
                  <a:tcPr marL="90170" marR="90170" marT="45085" marB="45085" anchor="ctr">
                    <a:lnL w="6985" cap="flat" cmpd="sng" algn="ctr">
                      <a:solidFill>
                        <a:srgbClr val="000000"/>
                      </a:solidFill>
                      <a:prstDash val="solid"/>
                      <a:round/>
                      <a:headEnd type="none" w="med" len="med"/>
                      <a:tailEnd type="none" w="med" len="med"/>
                    </a:lnL>
                    <a:lnR w="6985" cap="flat" cmpd="sng" algn="ctr">
                      <a:solidFill>
                        <a:srgbClr val="000000"/>
                      </a:solidFill>
                      <a:prstDash val="solid"/>
                      <a:round/>
                      <a:headEnd type="none" w="med" len="med"/>
                      <a:tailEnd type="none" w="med" len="med"/>
                    </a:lnR>
                    <a:lnT w="6985" cap="flat" cmpd="sng" algn="ctr">
                      <a:solidFill>
                        <a:srgbClr val="000000"/>
                      </a:solidFill>
                      <a:prstDash val="solid"/>
                      <a:round/>
                      <a:headEnd type="none" w="med" len="med"/>
                      <a:tailEnd type="none" w="med" len="med"/>
                    </a:lnT>
                    <a:lnB w="6985" cap="flat" cmpd="sng" algn="ctr">
                      <a:solidFill>
                        <a:srgbClr val="000000"/>
                      </a:solidFill>
                      <a:prstDash val="solid"/>
                      <a:round/>
                      <a:headEnd type="none" w="med" len="med"/>
                      <a:tailEnd type="none" w="med" len="med"/>
                    </a:lnB>
                    <a:solidFill>
                      <a:srgbClr val="E7EAED"/>
                    </a:solidFill>
                  </a:tcPr>
                </a:tc>
                <a:tc>
                  <a:txBody>
                    <a:bodyPr/>
                    <a:lstStyle/>
                    <a:p>
                      <a:pPr marL="0" algn="r" rtl="0" eaLnBrk="1" fontAlgn="base" latinLnBrk="0" hangingPunct="1">
                        <a:lnSpc>
                          <a:spcPts val="860"/>
                        </a:lnSpc>
                        <a:buNone/>
                      </a:pPr>
                      <a:r>
                        <a:rPr lang="en-US" sz="1000" b="0" i="0" u="none" strike="noStrike" kern="1200">
                          <a:solidFill>
                            <a:srgbClr val="232F67"/>
                          </a:solidFill>
                          <a:effectLst/>
                          <a:latin typeface="Calibri"/>
                          <a:ea typeface="+mn-ea"/>
                          <a:cs typeface="+mn-cs"/>
                        </a:rPr>
                        <a:t>(1,132)</a:t>
                      </a:r>
                    </a:p>
                  </a:txBody>
                  <a:tcPr marL="90170" marR="90170" marT="45085" marB="45085" anchor="ctr">
                    <a:lnL w="6985" cap="flat" cmpd="sng" algn="ctr">
                      <a:solidFill>
                        <a:srgbClr val="000000"/>
                      </a:solidFill>
                      <a:prstDash val="solid"/>
                      <a:round/>
                      <a:headEnd type="none" w="med" len="med"/>
                      <a:tailEnd type="none" w="med" len="med"/>
                    </a:lnL>
                    <a:lnR w="6985" cap="flat" cmpd="sng" algn="ctr">
                      <a:solidFill>
                        <a:srgbClr val="000000"/>
                      </a:solidFill>
                      <a:prstDash val="solid"/>
                      <a:round/>
                      <a:headEnd type="none" w="med" len="med"/>
                      <a:tailEnd type="none" w="med" len="med"/>
                    </a:lnR>
                    <a:lnT w="6985" cap="flat" cmpd="sng" algn="ctr">
                      <a:solidFill>
                        <a:srgbClr val="000000"/>
                      </a:solidFill>
                      <a:prstDash val="solid"/>
                      <a:round/>
                      <a:headEnd type="none" w="med" len="med"/>
                      <a:tailEnd type="none" w="med" len="med"/>
                    </a:lnT>
                    <a:lnB w="6985" cap="flat" cmpd="sng" algn="ctr">
                      <a:solidFill>
                        <a:srgbClr val="000000"/>
                      </a:solidFill>
                      <a:prstDash val="solid"/>
                      <a:round/>
                      <a:headEnd type="none" w="med" len="med"/>
                      <a:tailEnd type="none" w="med" len="med"/>
                    </a:lnB>
                    <a:solidFill>
                      <a:srgbClr val="E7EAED"/>
                    </a:solidFill>
                  </a:tcPr>
                </a:tc>
                <a:tc>
                  <a:txBody>
                    <a:bodyPr/>
                    <a:lstStyle/>
                    <a:p>
                      <a:pPr marL="0" algn="r" rtl="0" eaLnBrk="1" fontAlgn="base" latinLnBrk="0" hangingPunct="1">
                        <a:lnSpc>
                          <a:spcPts val="860"/>
                        </a:lnSpc>
                        <a:buNone/>
                      </a:pPr>
                      <a:r>
                        <a:rPr lang="en-US" sz="1000" b="0" i="0" u="none" strike="noStrike" kern="1200" dirty="0">
                          <a:solidFill>
                            <a:srgbClr val="232F67"/>
                          </a:solidFill>
                          <a:effectLst/>
                          <a:latin typeface="Calibri"/>
                        </a:rPr>
                        <a:t>(4,704)</a:t>
                      </a:r>
                      <a:endParaRPr lang="en-US" sz="1000" b="0" i="0" u="none" strike="noStrike" dirty="0">
                        <a:effectLst/>
                        <a:latin typeface="Calibri"/>
                      </a:endParaRPr>
                    </a:p>
                  </a:txBody>
                  <a:tcPr marL="90170" marR="90170" marT="45085" marB="45085" anchor="ctr">
                    <a:lnL w="6985"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6985" cap="flat" cmpd="sng" algn="ctr">
                      <a:solidFill>
                        <a:srgbClr val="000000"/>
                      </a:solidFill>
                      <a:prstDash val="solid"/>
                      <a:round/>
                      <a:headEnd type="none" w="med" len="med"/>
                      <a:tailEnd type="none" w="med" len="med"/>
                    </a:lnT>
                    <a:lnB w="6985" cap="flat" cmpd="sng" algn="ctr">
                      <a:solidFill>
                        <a:srgbClr val="000000"/>
                      </a:solidFill>
                      <a:prstDash val="solid"/>
                      <a:round/>
                      <a:headEnd type="none" w="med" len="med"/>
                      <a:tailEnd type="none" w="med" len="med"/>
                    </a:lnB>
                    <a:solidFill>
                      <a:srgbClr val="E7EAED"/>
                    </a:solidFill>
                  </a:tcPr>
                </a:tc>
                <a:tc>
                  <a:txBody>
                    <a:bodyPr/>
                    <a:lstStyle/>
                    <a:p>
                      <a:pPr marL="0" algn="r" rtl="0" eaLnBrk="1" fontAlgn="base" latinLnBrk="0" hangingPunct="1">
                        <a:lnSpc>
                          <a:spcPts val="860"/>
                        </a:lnSpc>
                        <a:buNone/>
                      </a:pPr>
                      <a:r>
                        <a:rPr lang="en-US" sz="1000" b="0" i="0" u="none" strike="noStrike" kern="1200">
                          <a:solidFill>
                            <a:srgbClr val="232F67"/>
                          </a:solidFill>
                          <a:effectLst/>
                          <a:latin typeface="Calibri"/>
                        </a:rPr>
                        <a:t>(11,163)</a:t>
                      </a:r>
                      <a:endParaRPr lang="en-US" sz="1000" b="0" i="0" u="none" strike="noStrike">
                        <a:effectLst/>
                        <a:latin typeface="Calibri"/>
                      </a:endParaRPr>
                    </a:p>
                  </a:txBody>
                  <a:tcPr marL="90170" marR="90170" marT="45085" marB="45085"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985" cap="flat" cmpd="sng" algn="ctr">
                      <a:solidFill>
                        <a:srgbClr val="000000"/>
                      </a:solidFill>
                      <a:prstDash val="solid"/>
                      <a:round/>
                      <a:headEnd type="none" w="med" len="med"/>
                      <a:tailEnd type="none" w="med" len="med"/>
                    </a:lnT>
                    <a:lnB w="6985" cap="flat" cmpd="sng" algn="ctr">
                      <a:solidFill>
                        <a:srgbClr val="000000"/>
                      </a:solidFill>
                      <a:prstDash val="solid"/>
                      <a:round/>
                      <a:headEnd type="none" w="med" len="med"/>
                      <a:tailEnd type="none" w="med" len="med"/>
                    </a:lnB>
                    <a:solidFill>
                      <a:srgbClr val="E7EAED"/>
                    </a:solidFill>
                  </a:tcPr>
                </a:tc>
                <a:tc>
                  <a:txBody>
                    <a:bodyPr/>
                    <a:lstStyle/>
                    <a:p>
                      <a:pPr marL="0" algn="r" rtl="0" eaLnBrk="1" fontAlgn="base" latinLnBrk="0" hangingPunct="1">
                        <a:lnSpc>
                          <a:spcPts val="860"/>
                        </a:lnSpc>
                        <a:buNone/>
                      </a:pPr>
                      <a:r>
                        <a:rPr lang="en-US" sz="1000" b="0" i="0" u="none" strike="noStrike" kern="1200">
                          <a:solidFill>
                            <a:srgbClr val="232F67"/>
                          </a:solidFill>
                          <a:effectLst/>
                          <a:latin typeface="Calibri"/>
                        </a:rPr>
                        <a:t>(15,861)</a:t>
                      </a:r>
                      <a:endParaRPr lang="en-US" sz="1000" b="0" i="0" u="none" strike="noStrike">
                        <a:effectLst/>
                        <a:latin typeface="Calibri"/>
                      </a:endParaRPr>
                    </a:p>
                  </a:txBody>
                  <a:tcPr marL="90170" marR="90170" marT="45085" marB="45085"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985" cap="flat" cmpd="sng" algn="ctr">
                      <a:solidFill>
                        <a:srgbClr val="000000"/>
                      </a:solidFill>
                      <a:prstDash val="solid"/>
                      <a:round/>
                      <a:headEnd type="none" w="med" len="med"/>
                      <a:tailEnd type="none" w="med" len="med"/>
                    </a:lnT>
                    <a:lnB w="6985" cap="flat" cmpd="sng" algn="ctr">
                      <a:solidFill>
                        <a:srgbClr val="000000"/>
                      </a:solidFill>
                      <a:prstDash val="solid"/>
                      <a:round/>
                      <a:headEnd type="none" w="med" len="med"/>
                      <a:tailEnd type="none" w="med" len="med"/>
                    </a:lnB>
                    <a:solidFill>
                      <a:srgbClr val="E7EAED"/>
                    </a:solidFill>
                  </a:tcPr>
                </a:tc>
                <a:tc>
                  <a:txBody>
                    <a:bodyPr/>
                    <a:lstStyle/>
                    <a:p>
                      <a:pPr marL="0" algn="r" rtl="0" eaLnBrk="1" fontAlgn="base" latinLnBrk="0" hangingPunct="1">
                        <a:lnSpc>
                          <a:spcPts val="860"/>
                        </a:lnSpc>
                        <a:buNone/>
                      </a:pPr>
                      <a:r>
                        <a:rPr lang="en-US" sz="1000" b="0" i="0" u="none" strike="noStrike" kern="1200">
                          <a:solidFill>
                            <a:srgbClr val="232F67"/>
                          </a:solidFill>
                          <a:effectLst/>
                          <a:latin typeface="Calibri"/>
                        </a:rPr>
                        <a:t>(12,825)</a:t>
                      </a:r>
                      <a:endParaRPr lang="en-US" sz="1000" b="0" i="0" u="none" strike="noStrike">
                        <a:effectLst/>
                        <a:latin typeface="Calibri"/>
                      </a:endParaRPr>
                    </a:p>
                  </a:txBody>
                  <a:tcPr marL="90170" marR="90170" marT="45085" marB="45085" anchor="ctr">
                    <a:lnL w="12700" cap="flat" cmpd="sng" algn="ctr">
                      <a:solidFill>
                        <a:srgbClr val="FFFFFF"/>
                      </a:solidFill>
                      <a:prstDash val="solid"/>
                      <a:round/>
                      <a:headEnd type="none" w="med" len="med"/>
                      <a:tailEnd type="none" w="med" len="med"/>
                    </a:lnL>
                    <a:lnR w="6985" cap="flat" cmpd="sng" algn="ctr">
                      <a:solidFill>
                        <a:srgbClr val="000000"/>
                      </a:solidFill>
                      <a:prstDash val="solid"/>
                      <a:round/>
                      <a:headEnd type="none" w="med" len="med"/>
                      <a:tailEnd type="none" w="med" len="med"/>
                    </a:lnR>
                    <a:lnT w="6985" cap="flat" cmpd="sng" algn="ctr">
                      <a:solidFill>
                        <a:srgbClr val="000000"/>
                      </a:solidFill>
                      <a:prstDash val="solid"/>
                      <a:round/>
                      <a:headEnd type="none" w="med" len="med"/>
                      <a:tailEnd type="none" w="med" len="med"/>
                    </a:lnT>
                    <a:lnB w="6985" cap="flat" cmpd="sng" algn="ctr">
                      <a:solidFill>
                        <a:srgbClr val="000000"/>
                      </a:solidFill>
                      <a:prstDash val="solid"/>
                      <a:round/>
                      <a:headEnd type="none" w="med" len="med"/>
                      <a:tailEnd type="none" w="med" len="med"/>
                    </a:lnB>
                    <a:solidFill>
                      <a:srgbClr val="E7EAED"/>
                    </a:solidFill>
                  </a:tcPr>
                </a:tc>
                <a:extLst>
                  <a:ext uri="{0D108BD9-81ED-4DB2-BD59-A6C34878D82A}">
                    <a16:rowId xmlns:a16="http://schemas.microsoft.com/office/drawing/2014/main" val="552060347"/>
                  </a:ext>
                </a:extLst>
              </a:tr>
              <a:tr h="291123">
                <a:tc>
                  <a:txBody>
                    <a:bodyPr/>
                    <a:lstStyle/>
                    <a:p>
                      <a:pPr marL="0" algn="l" rtl="0" eaLnBrk="1" fontAlgn="base" latinLnBrk="0" hangingPunct="1">
                        <a:lnSpc>
                          <a:spcPts val="860"/>
                        </a:lnSpc>
                        <a:buNone/>
                      </a:pPr>
                      <a:r>
                        <a:rPr lang="en-US" sz="1050" b="1" i="0" u="none" strike="noStrike" kern="1200">
                          <a:solidFill>
                            <a:srgbClr val="232F67"/>
                          </a:solidFill>
                          <a:effectLst/>
                          <a:latin typeface="Calibri"/>
                        </a:rPr>
                        <a:t>Gross profit from commercial operations</a:t>
                      </a:r>
                      <a:endParaRPr lang="en-US" sz="1050" b="0" i="0" u="none" strike="noStrike">
                        <a:effectLst/>
                        <a:latin typeface="Calibri"/>
                      </a:endParaRPr>
                    </a:p>
                  </a:txBody>
                  <a:tcPr marL="90170" marR="90170" marT="45085" marB="45085" anchor="ctr">
                    <a:lnL w="6985" cap="flat" cmpd="sng" algn="ctr">
                      <a:solidFill>
                        <a:srgbClr val="000000"/>
                      </a:solidFill>
                      <a:prstDash val="solid"/>
                      <a:round/>
                      <a:headEnd type="none" w="med" len="med"/>
                      <a:tailEnd type="none" w="med" len="med"/>
                    </a:lnL>
                    <a:lnR w="6985" cap="flat" cmpd="sng" algn="ctr">
                      <a:solidFill>
                        <a:srgbClr val="000000"/>
                      </a:solidFill>
                      <a:prstDash val="solid"/>
                      <a:round/>
                      <a:headEnd type="none" w="med" len="med"/>
                      <a:tailEnd type="none" w="med" len="med"/>
                    </a:lnR>
                    <a:lnT w="6985" cap="flat" cmpd="sng" algn="ctr">
                      <a:solidFill>
                        <a:srgbClr val="000000"/>
                      </a:solidFill>
                      <a:prstDash val="solid"/>
                      <a:round/>
                      <a:headEnd type="none" w="med" len="med"/>
                      <a:tailEnd type="none" w="med" len="med"/>
                    </a:lnT>
                    <a:lnB w="6985" cap="flat" cmpd="sng" algn="ctr">
                      <a:solidFill>
                        <a:srgbClr val="000000"/>
                      </a:solidFill>
                      <a:prstDash val="solid"/>
                      <a:round/>
                      <a:headEnd type="none" w="med" len="med"/>
                      <a:tailEnd type="none" w="med" len="med"/>
                    </a:lnB>
                    <a:solidFill>
                      <a:srgbClr val="CCD2D8"/>
                    </a:solidFill>
                  </a:tcPr>
                </a:tc>
                <a:tc>
                  <a:txBody>
                    <a:bodyPr/>
                    <a:lstStyle/>
                    <a:p>
                      <a:pPr marL="0" algn="r" rtl="0" eaLnBrk="1" fontAlgn="base" latinLnBrk="0" hangingPunct="1">
                        <a:lnSpc>
                          <a:spcPts val="860"/>
                        </a:lnSpc>
                        <a:buNone/>
                      </a:pPr>
                      <a:r>
                        <a:rPr lang="en-US" sz="1000" b="1" i="0" u="none" strike="noStrike" kern="1200" dirty="0">
                          <a:solidFill>
                            <a:srgbClr val="232F67"/>
                          </a:solidFill>
                          <a:effectLst/>
                          <a:latin typeface="Calibri"/>
                          <a:ea typeface="+mn-ea"/>
                          <a:cs typeface="+mn-cs"/>
                        </a:rPr>
                        <a:t>2,765</a:t>
                      </a:r>
                    </a:p>
                  </a:txBody>
                  <a:tcPr marL="90170" marR="90170" marT="45085" marB="45085" anchor="ctr">
                    <a:lnL w="6985" cap="flat" cmpd="sng" algn="ctr">
                      <a:solidFill>
                        <a:srgbClr val="000000"/>
                      </a:solidFill>
                      <a:prstDash val="solid"/>
                      <a:round/>
                      <a:headEnd type="none" w="med" len="med"/>
                      <a:tailEnd type="none" w="med" len="med"/>
                    </a:lnL>
                    <a:lnR w="6985" cap="flat" cmpd="sng" algn="ctr">
                      <a:solidFill>
                        <a:srgbClr val="000000"/>
                      </a:solidFill>
                      <a:prstDash val="solid"/>
                      <a:round/>
                      <a:headEnd type="none" w="med" len="med"/>
                      <a:tailEnd type="none" w="med" len="med"/>
                    </a:lnR>
                    <a:lnT w="6985" cap="flat" cmpd="sng" algn="ctr">
                      <a:solidFill>
                        <a:srgbClr val="000000"/>
                      </a:solidFill>
                      <a:prstDash val="solid"/>
                      <a:round/>
                      <a:headEnd type="none" w="med" len="med"/>
                      <a:tailEnd type="none" w="med" len="med"/>
                    </a:lnT>
                    <a:lnB w="6985" cap="flat" cmpd="sng" algn="ctr">
                      <a:solidFill>
                        <a:srgbClr val="000000"/>
                      </a:solidFill>
                      <a:prstDash val="solid"/>
                      <a:round/>
                      <a:headEnd type="none" w="med" len="med"/>
                      <a:tailEnd type="none" w="med" len="med"/>
                    </a:lnB>
                    <a:solidFill>
                      <a:srgbClr val="CCD2D8"/>
                    </a:solidFill>
                  </a:tcPr>
                </a:tc>
                <a:tc>
                  <a:txBody>
                    <a:bodyPr/>
                    <a:lstStyle/>
                    <a:p>
                      <a:pPr marL="0" algn="r" rtl="0" eaLnBrk="1" fontAlgn="base" latinLnBrk="0" hangingPunct="1">
                        <a:lnSpc>
                          <a:spcPts val="860"/>
                        </a:lnSpc>
                        <a:buNone/>
                      </a:pPr>
                      <a:r>
                        <a:rPr lang="en-US" sz="1000" b="1" i="0" u="none" strike="noStrike" kern="1200">
                          <a:solidFill>
                            <a:srgbClr val="232F67"/>
                          </a:solidFill>
                          <a:effectLst/>
                          <a:latin typeface="Calibri"/>
                          <a:ea typeface="+mn-ea"/>
                          <a:cs typeface="+mn-cs"/>
                        </a:rPr>
                        <a:t>2,918</a:t>
                      </a:r>
                    </a:p>
                  </a:txBody>
                  <a:tcPr marL="90170" marR="90170" marT="45085" marB="45085" anchor="ctr">
                    <a:lnL w="6985" cap="flat" cmpd="sng" algn="ctr">
                      <a:solidFill>
                        <a:srgbClr val="000000"/>
                      </a:solidFill>
                      <a:prstDash val="solid"/>
                      <a:round/>
                      <a:headEnd type="none" w="med" len="med"/>
                      <a:tailEnd type="none" w="med" len="med"/>
                    </a:lnL>
                    <a:lnR w="6985" cap="flat" cmpd="sng" algn="ctr">
                      <a:solidFill>
                        <a:srgbClr val="000000"/>
                      </a:solidFill>
                      <a:prstDash val="solid"/>
                      <a:round/>
                      <a:headEnd type="none" w="med" len="med"/>
                      <a:tailEnd type="none" w="med" len="med"/>
                    </a:lnR>
                    <a:lnT w="6985" cap="flat" cmpd="sng" algn="ctr">
                      <a:solidFill>
                        <a:srgbClr val="000000"/>
                      </a:solidFill>
                      <a:prstDash val="solid"/>
                      <a:round/>
                      <a:headEnd type="none" w="med" len="med"/>
                      <a:tailEnd type="none" w="med" len="med"/>
                    </a:lnT>
                    <a:lnB w="6985" cap="flat" cmpd="sng" algn="ctr">
                      <a:solidFill>
                        <a:srgbClr val="000000"/>
                      </a:solidFill>
                      <a:prstDash val="solid"/>
                      <a:round/>
                      <a:headEnd type="none" w="med" len="med"/>
                      <a:tailEnd type="none" w="med" len="med"/>
                    </a:lnB>
                    <a:solidFill>
                      <a:srgbClr val="CCD2D8"/>
                    </a:solidFill>
                  </a:tcPr>
                </a:tc>
                <a:tc>
                  <a:txBody>
                    <a:bodyPr/>
                    <a:lstStyle/>
                    <a:p>
                      <a:pPr marL="0" algn="r" rtl="0" eaLnBrk="1" fontAlgn="base" latinLnBrk="0" hangingPunct="1">
                        <a:lnSpc>
                          <a:spcPts val="860"/>
                        </a:lnSpc>
                        <a:buNone/>
                      </a:pPr>
                      <a:r>
                        <a:rPr lang="en-US" sz="1000" b="1" i="0" u="none" strike="noStrike" kern="1200">
                          <a:solidFill>
                            <a:srgbClr val="232F67"/>
                          </a:solidFill>
                          <a:effectLst/>
                          <a:latin typeface="Calibri"/>
                        </a:rPr>
                        <a:t>11,627 </a:t>
                      </a:r>
                      <a:endParaRPr lang="en-US" sz="1000" b="0" i="0" u="none" strike="noStrike">
                        <a:effectLst/>
                        <a:latin typeface="Calibri"/>
                      </a:endParaRPr>
                    </a:p>
                  </a:txBody>
                  <a:tcPr marL="90170" marR="90170" marT="45085" marB="45085" anchor="ctr">
                    <a:lnL w="6985"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6985" cap="flat" cmpd="sng" algn="ctr">
                      <a:solidFill>
                        <a:srgbClr val="000000"/>
                      </a:solidFill>
                      <a:prstDash val="solid"/>
                      <a:round/>
                      <a:headEnd type="none" w="med" len="med"/>
                      <a:tailEnd type="none" w="med" len="med"/>
                    </a:lnT>
                    <a:lnB w="6985" cap="flat" cmpd="sng" algn="ctr">
                      <a:solidFill>
                        <a:srgbClr val="000000"/>
                      </a:solidFill>
                      <a:prstDash val="solid"/>
                      <a:round/>
                      <a:headEnd type="none" w="med" len="med"/>
                      <a:tailEnd type="none" w="med" len="med"/>
                    </a:lnB>
                    <a:solidFill>
                      <a:srgbClr val="CCD2D8"/>
                    </a:solidFill>
                  </a:tcPr>
                </a:tc>
                <a:tc>
                  <a:txBody>
                    <a:bodyPr/>
                    <a:lstStyle/>
                    <a:p>
                      <a:pPr marL="0" algn="r" rtl="0" eaLnBrk="1" fontAlgn="base" latinLnBrk="0" hangingPunct="1">
                        <a:lnSpc>
                          <a:spcPts val="860"/>
                        </a:lnSpc>
                        <a:buNone/>
                      </a:pPr>
                      <a:r>
                        <a:rPr lang="en-US" sz="1000" b="1" i="0" u="none" strike="noStrike" kern="1200">
                          <a:solidFill>
                            <a:srgbClr val="232F67"/>
                          </a:solidFill>
                          <a:effectLst/>
                          <a:latin typeface="Calibri"/>
                        </a:rPr>
                        <a:t>20,449</a:t>
                      </a:r>
                      <a:endParaRPr lang="en-US" sz="1000" b="0" i="0" u="none" strike="noStrike">
                        <a:effectLst/>
                        <a:latin typeface="Calibri"/>
                      </a:endParaRPr>
                    </a:p>
                  </a:txBody>
                  <a:tcPr marL="90170" marR="90170" marT="45085" marB="45085"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985" cap="flat" cmpd="sng" algn="ctr">
                      <a:solidFill>
                        <a:srgbClr val="000000"/>
                      </a:solidFill>
                      <a:prstDash val="solid"/>
                      <a:round/>
                      <a:headEnd type="none" w="med" len="med"/>
                      <a:tailEnd type="none" w="med" len="med"/>
                    </a:lnT>
                    <a:lnB w="6985" cap="flat" cmpd="sng" algn="ctr">
                      <a:solidFill>
                        <a:srgbClr val="000000"/>
                      </a:solidFill>
                      <a:prstDash val="solid"/>
                      <a:round/>
                      <a:headEnd type="none" w="med" len="med"/>
                      <a:tailEnd type="none" w="med" len="med"/>
                    </a:lnB>
                    <a:solidFill>
                      <a:srgbClr val="CCD2D8"/>
                    </a:solidFill>
                  </a:tcPr>
                </a:tc>
                <a:tc>
                  <a:txBody>
                    <a:bodyPr/>
                    <a:lstStyle/>
                    <a:p>
                      <a:pPr marL="0" algn="r" rtl="0" eaLnBrk="1" fontAlgn="base" latinLnBrk="0" hangingPunct="1">
                        <a:lnSpc>
                          <a:spcPts val="860"/>
                        </a:lnSpc>
                        <a:buNone/>
                      </a:pPr>
                      <a:r>
                        <a:rPr lang="en-US" sz="1000" b="1" i="0" u="none" strike="noStrike" kern="1200">
                          <a:solidFill>
                            <a:srgbClr val="232F67"/>
                          </a:solidFill>
                          <a:effectLst/>
                          <a:latin typeface="Calibri"/>
                        </a:rPr>
                        <a:t>25,154 </a:t>
                      </a:r>
                      <a:endParaRPr lang="en-US" sz="1000" b="0" i="0" u="none" strike="noStrike">
                        <a:effectLst/>
                        <a:latin typeface="Calibri"/>
                      </a:endParaRPr>
                    </a:p>
                  </a:txBody>
                  <a:tcPr marL="90170" marR="90170" marT="45085" marB="45085"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985" cap="flat" cmpd="sng" algn="ctr">
                      <a:solidFill>
                        <a:srgbClr val="000000"/>
                      </a:solidFill>
                      <a:prstDash val="solid"/>
                      <a:round/>
                      <a:headEnd type="none" w="med" len="med"/>
                      <a:tailEnd type="none" w="med" len="med"/>
                    </a:lnT>
                    <a:lnB w="6985" cap="flat" cmpd="sng" algn="ctr">
                      <a:solidFill>
                        <a:srgbClr val="000000"/>
                      </a:solidFill>
                      <a:prstDash val="solid"/>
                      <a:round/>
                      <a:headEnd type="none" w="med" len="med"/>
                      <a:tailEnd type="none" w="med" len="med"/>
                    </a:lnB>
                    <a:solidFill>
                      <a:srgbClr val="CCD2D8"/>
                    </a:solidFill>
                  </a:tcPr>
                </a:tc>
                <a:tc>
                  <a:txBody>
                    <a:bodyPr/>
                    <a:lstStyle/>
                    <a:p>
                      <a:pPr marL="0" algn="r" rtl="0" eaLnBrk="1" fontAlgn="base" latinLnBrk="0" hangingPunct="1">
                        <a:lnSpc>
                          <a:spcPts val="860"/>
                        </a:lnSpc>
                        <a:buNone/>
                      </a:pPr>
                      <a:r>
                        <a:rPr lang="en-US" sz="1000" b="1" i="0" u="none" strike="noStrike" kern="1200">
                          <a:solidFill>
                            <a:srgbClr val="232F67"/>
                          </a:solidFill>
                          <a:effectLst/>
                          <a:latin typeface="Calibri"/>
                        </a:rPr>
                        <a:t>13,391 </a:t>
                      </a:r>
                      <a:endParaRPr lang="en-US" sz="1000" b="0" i="0" u="none" strike="noStrike">
                        <a:effectLst/>
                        <a:latin typeface="Calibri"/>
                      </a:endParaRPr>
                    </a:p>
                  </a:txBody>
                  <a:tcPr marL="90170" marR="90170" marT="45085" marB="45085" anchor="ctr">
                    <a:lnL w="12700" cap="flat" cmpd="sng" algn="ctr">
                      <a:solidFill>
                        <a:srgbClr val="FFFFFF"/>
                      </a:solidFill>
                      <a:prstDash val="solid"/>
                      <a:round/>
                      <a:headEnd type="none" w="med" len="med"/>
                      <a:tailEnd type="none" w="med" len="med"/>
                    </a:lnL>
                    <a:lnR w="6985" cap="flat" cmpd="sng" algn="ctr">
                      <a:solidFill>
                        <a:srgbClr val="000000"/>
                      </a:solidFill>
                      <a:prstDash val="solid"/>
                      <a:round/>
                      <a:headEnd type="none" w="med" len="med"/>
                      <a:tailEnd type="none" w="med" len="med"/>
                    </a:lnR>
                    <a:lnT w="6985" cap="flat" cmpd="sng" algn="ctr">
                      <a:solidFill>
                        <a:srgbClr val="000000"/>
                      </a:solidFill>
                      <a:prstDash val="solid"/>
                      <a:round/>
                      <a:headEnd type="none" w="med" len="med"/>
                      <a:tailEnd type="none" w="med" len="med"/>
                    </a:lnT>
                    <a:lnB w="6985" cap="flat" cmpd="sng" algn="ctr">
                      <a:solidFill>
                        <a:srgbClr val="000000"/>
                      </a:solidFill>
                      <a:prstDash val="solid"/>
                      <a:round/>
                      <a:headEnd type="none" w="med" len="med"/>
                      <a:tailEnd type="none" w="med" len="med"/>
                    </a:lnB>
                    <a:solidFill>
                      <a:srgbClr val="CCD2D8"/>
                    </a:solidFill>
                  </a:tcPr>
                </a:tc>
                <a:extLst>
                  <a:ext uri="{0D108BD9-81ED-4DB2-BD59-A6C34878D82A}">
                    <a16:rowId xmlns:a16="http://schemas.microsoft.com/office/drawing/2014/main" val="1700760599"/>
                  </a:ext>
                </a:extLst>
              </a:tr>
              <a:tr h="187378">
                <a:tc>
                  <a:txBody>
                    <a:bodyPr/>
                    <a:lstStyle/>
                    <a:p>
                      <a:pPr marL="0" algn="l" rtl="0" eaLnBrk="1" fontAlgn="base" latinLnBrk="0" hangingPunct="1">
                        <a:lnSpc>
                          <a:spcPts val="307"/>
                        </a:lnSpc>
                        <a:buNone/>
                      </a:pPr>
                      <a:endParaRPr lang="en-US" sz="1050" b="0" i="0" u="none" strike="noStrike" kern="1200">
                        <a:solidFill>
                          <a:srgbClr val="000000"/>
                        </a:solidFill>
                        <a:effectLst/>
                        <a:latin typeface="Calibri"/>
                      </a:endParaRPr>
                    </a:p>
                  </a:txBody>
                  <a:tcPr marL="90170" marR="90170" marT="45085" marB="45085" anchor="ctr">
                    <a:lnL w="6985" cap="flat" cmpd="sng" algn="ctr">
                      <a:solidFill>
                        <a:srgbClr val="000000"/>
                      </a:solidFill>
                      <a:prstDash val="solid"/>
                      <a:round/>
                      <a:headEnd type="none" w="med" len="med"/>
                      <a:tailEnd type="none" w="med" len="med"/>
                    </a:lnL>
                    <a:lnR w="6985" cap="flat" cmpd="sng" algn="ctr">
                      <a:solidFill>
                        <a:srgbClr val="000000"/>
                      </a:solidFill>
                      <a:prstDash val="solid"/>
                      <a:round/>
                      <a:headEnd type="none" w="med" len="med"/>
                      <a:tailEnd type="none" w="med" len="med"/>
                    </a:lnR>
                    <a:lnT w="6985" cap="flat" cmpd="sng" algn="ctr">
                      <a:solidFill>
                        <a:srgbClr val="000000"/>
                      </a:solidFill>
                      <a:prstDash val="solid"/>
                      <a:round/>
                      <a:headEnd type="none" w="med" len="med"/>
                      <a:tailEnd type="none" w="med" len="med"/>
                    </a:lnT>
                    <a:lnB w="6985" cap="flat" cmpd="sng" algn="ctr">
                      <a:solidFill>
                        <a:srgbClr val="000000"/>
                      </a:solidFill>
                      <a:prstDash val="solid"/>
                      <a:round/>
                      <a:headEnd type="none" w="med" len="med"/>
                      <a:tailEnd type="none" w="med" len="med"/>
                    </a:lnB>
                    <a:solidFill>
                      <a:srgbClr val="E7EAED"/>
                    </a:solidFill>
                  </a:tcPr>
                </a:tc>
                <a:tc>
                  <a:txBody>
                    <a:bodyPr/>
                    <a:lstStyle/>
                    <a:p>
                      <a:pPr marL="0" algn="r" rtl="0" eaLnBrk="1" fontAlgn="base" latinLnBrk="0" hangingPunct="1">
                        <a:lnSpc>
                          <a:spcPts val="860"/>
                        </a:lnSpc>
                        <a:buNone/>
                      </a:pPr>
                      <a:endParaRPr lang="en-US" sz="1000" b="1" i="0" u="none" strike="noStrike" kern="1200" dirty="0">
                        <a:solidFill>
                          <a:srgbClr val="232F67"/>
                        </a:solidFill>
                        <a:effectLst/>
                        <a:highlight>
                          <a:srgbClr val="FFFF00"/>
                        </a:highlight>
                        <a:latin typeface="Calibri"/>
                      </a:endParaRPr>
                    </a:p>
                  </a:txBody>
                  <a:tcPr marL="90170" marR="90170" marT="45085" marB="45085" anchor="ctr">
                    <a:lnL w="6985" cap="flat" cmpd="sng" algn="ctr">
                      <a:solidFill>
                        <a:srgbClr val="000000"/>
                      </a:solidFill>
                      <a:prstDash val="solid"/>
                      <a:round/>
                      <a:headEnd type="none" w="med" len="med"/>
                      <a:tailEnd type="none" w="med" len="med"/>
                    </a:lnL>
                    <a:lnR w="6985" cap="flat" cmpd="sng" algn="ctr">
                      <a:solidFill>
                        <a:srgbClr val="000000"/>
                      </a:solidFill>
                      <a:prstDash val="solid"/>
                      <a:round/>
                      <a:headEnd type="none" w="med" len="med"/>
                      <a:tailEnd type="none" w="med" len="med"/>
                    </a:lnR>
                    <a:lnT w="6985" cap="flat" cmpd="sng" algn="ctr">
                      <a:solidFill>
                        <a:srgbClr val="000000"/>
                      </a:solidFill>
                      <a:prstDash val="solid"/>
                      <a:round/>
                      <a:headEnd type="none" w="med" len="med"/>
                      <a:tailEnd type="none" w="med" len="med"/>
                    </a:lnT>
                    <a:lnB w="6985" cap="flat" cmpd="sng" algn="ctr">
                      <a:solidFill>
                        <a:srgbClr val="000000"/>
                      </a:solidFill>
                      <a:prstDash val="solid"/>
                      <a:round/>
                      <a:headEnd type="none" w="med" len="med"/>
                      <a:tailEnd type="none" w="med" len="med"/>
                    </a:lnB>
                    <a:solidFill>
                      <a:srgbClr val="E7EAED"/>
                    </a:solidFill>
                  </a:tcPr>
                </a:tc>
                <a:tc>
                  <a:txBody>
                    <a:bodyPr/>
                    <a:lstStyle/>
                    <a:p>
                      <a:pPr marL="0" algn="r" rtl="0" eaLnBrk="1" fontAlgn="base" latinLnBrk="0" hangingPunct="1">
                        <a:lnSpc>
                          <a:spcPts val="860"/>
                        </a:lnSpc>
                        <a:buNone/>
                      </a:pPr>
                      <a:endParaRPr lang="en-US" sz="1000" b="1" i="0" u="none" strike="noStrike" kern="1200" dirty="0">
                        <a:solidFill>
                          <a:srgbClr val="232F67"/>
                        </a:solidFill>
                        <a:effectLst/>
                        <a:latin typeface="Calibri"/>
                      </a:endParaRPr>
                    </a:p>
                  </a:txBody>
                  <a:tcPr marL="90170" marR="90170" marT="45085" marB="45085" anchor="ctr">
                    <a:lnL w="6985" cap="flat" cmpd="sng" algn="ctr">
                      <a:solidFill>
                        <a:srgbClr val="000000"/>
                      </a:solidFill>
                      <a:prstDash val="solid"/>
                      <a:round/>
                      <a:headEnd type="none" w="med" len="med"/>
                      <a:tailEnd type="none" w="med" len="med"/>
                    </a:lnL>
                    <a:lnR w="6985" cap="flat" cmpd="sng" algn="ctr">
                      <a:solidFill>
                        <a:srgbClr val="000000"/>
                      </a:solidFill>
                      <a:prstDash val="solid"/>
                      <a:round/>
                      <a:headEnd type="none" w="med" len="med"/>
                      <a:tailEnd type="none" w="med" len="med"/>
                    </a:lnR>
                    <a:lnT w="6985" cap="flat" cmpd="sng" algn="ctr">
                      <a:solidFill>
                        <a:srgbClr val="000000"/>
                      </a:solidFill>
                      <a:prstDash val="solid"/>
                      <a:round/>
                      <a:headEnd type="none" w="med" len="med"/>
                      <a:tailEnd type="none" w="med" len="med"/>
                    </a:lnT>
                    <a:lnB w="6985" cap="flat" cmpd="sng" algn="ctr">
                      <a:solidFill>
                        <a:srgbClr val="000000"/>
                      </a:solidFill>
                      <a:prstDash val="solid"/>
                      <a:round/>
                      <a:headEnd type="none" w="med" len="med"/>
                      <a:tailEnd type="none" w="med" len="med"/>
                    </a:lnB>
                    <a:solidFill>
                      <a:srgbClr val="E7EAED"/>
                    </a:solidFill>
                  </a:tcPr>
                </a:tc>
                <a:tc>
                  <a:txBody>
                    <a:bodyPr/>
                    <a:lstStyle/>
                    <a:p>
                      <a:pPr marL="0" algn="r" rtl="0" eaLnBrk="1" fontAlgn="base" latinLnBrk="0" hangingPunct="1">
                        <a:lnSpc>
                          <a:spcPts val="860"/>
                        </a:lnSpc>
                        <a:buNone/>
                      </a:pPr>
                      <a:endParaRPr lang="en-US" sz="1000" b="0" i="0" u="none" strike="noStrike" kern="1200">
                        <a:solidFill>
                          <a:srgbClr val="232F67"/>
                        </a:solidFill>
                        <a:effectLst/>
                        <a:latin typeface="Calibri"/>
                      </a:endParaRPr>
                    </a:p>
                  </a:txBody>
                  <a:tcPr marL="90170" marR="90170" marT="45085" marB="45085" anchor="ctr">
                    <a:lnL w="6985"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6985" cap="flat" cmpd="sng" algn="ctr">
                      <a:solidFill>
                        <a:srgbClr val="000000"/>
                      </a:solidFill>
                      <a:prstDash val="solid"/>
                      <a:round/>
                      <a:headEnd type="none" w="med" len="med"/>
                      <a:tailEnd type="none" w="med" len="med"/>
                    </a:lnT>
                    <a:lnB w="6985" cap="flat" cmpd="sng" algn="ctr">
                      <a:solidFill>
                        <a:srgbClr val="000000"/>
                      </a:solidFill>
                      <a:prstDash val="solid"/>
                      <a:round/>
                      <a:headEnd type="none" w="med" len="med"/>
                      <a:tailEnd type="none" w="med" len="med"/>
                    </a:lnB>
                    <a:solidFill>
                      <a:srgbClr val="E7EAED"/>
                    </a:solidFill>
                  </a:tcPr>
                </a:tc>
                <a:tc>
                  <a:txBody>
                    <a:bodyPr/>
                    <a:lstStyle/>
                    <a:p>
                      <a:pPr marL="0" algn="r" rtl="0" eaLnBrk="1" fontAlgn="base" latinLnBrk="0" hangingPunct="1">
                        <a:lnSpc>
                          <a:spcPts val="860"/>
                        </a:lnSpc>
                        <a:buNone/>
                      </a:pPr>
                      <a:endParaRPr lang="en-US" sz="1000" b="1" i="0" u="none" strike="noStrike" kern="1200">
                        <a:solidFill>
                          <a:srgbClr val="232F67"/>
                        </a:solidFill>
                        <a:effectLst/>
                        <a:latin typeface="Calibri"/>
                      </a:endParaRPr>
                    </a:p>
                  </a:txBody>
                  <a:tcPr marL="90170" marR="90170" marT="45085" marB="45085"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985" cap="flat" cmpd="sng" algn="ctr">
                      <a:solidFill>
                        <a:srgbClr val="000000"/>
                      </a:solidFill>
                      <a:prstDash val="solid"/>
                      <a:round/>
                      <a:headEnd type="none" w="med" len="med"/>
                      <a:tailEnd type="none" w="med" len="med"/>
                    </a:lnT>
                    <a:lnB w="6985" cap="flat" cmpd="sng" algn="ctr">
                      <a:solidFill>
                        <a:srgbClr val="000000"/>
                      </a:solidFill>
                      <a:prstDash val="solid"/>
                      <a:round/>
                      <a:headEnd type="none" w="med" len="med"/>
                      <a:tailEnd type="none" w="med" len="med"/>
                    </a:lnB>
                    <a:solidFill>
                      <a:srgbClr val="E7EAED"/>
                    </a:solidFill>
                  </a:tcPr>
                </a:tc>
                <a:tc>
                  <a:txBody>
                    <a:bodyPr/>
                    <a:lstStyle/>
                    <a:p>
                      <a:pPr marL="0" algn="r" rtl="0" eaLnBrk="1" fontAlgn="base" latinLnBrk="0" hangingPunct="1">
                        <a:lnSpc>
                          <a:spcPts val="860"/>
                        </a:lnSpc>
                        <a:buNone/>
                      </a:pPr>
                      <a:endParaRPr lang="en-US" sz="1000" b="0" i="0" u="none" strike="noStrike" kern="1200">
                        <a:solidFill>
                          <a:srgbClr val="000000"/>
                        </a:solidFill>
                        <a:effectLst/>
                        <a:latin typeface="Calibri"/>
                      </a:endParaRPr>
                    </a:p>
                  </a:txBody>
                  <a:tcPr marL="90170" marR="90170" marT="45085" marB="45085"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985" cap="flat" cmpd="sng" algn="ctr">
                      <a:solidFill>
                        <a:srgbClr val="000000"/>
                      </a:solidFill>
                      <a:prstDash val="solid"/>
                      <a:round/>
                      <a:headEnd type="none" w="med" len="med"/>
                      <a:tailEnd type="none" w="med" len="med"/>
                    </a:lnT>
                    <a:lnB w="6985" cap="flat" cmpd="sng" algn="ctr">
                      <a:solidFill>
                        <a:srgbClr val="000000"/>
                      </a:solidFill>
                      <a:prstDash val="solid"/>
                      <a:round/>
                      <a:headEnd type="none" w="med" len="med"/>
                      <a:tailEnd type="none" w="med" len="med"/>
                    </a:lnB>
                    <a:solidFill>
                      <a:srgbClr val="E7EAED"/>
                    </a:solidFill>
                  </a:tcPr>
                </a:tc>
                <a:tc>
                  <a:txBody>
                    <a:bodyPr/>
                    <a:lstStyle/>
                    <a:p>
                      <a:pPr marL="0" algn="r" rtl="0" eaLnBrk="1" fontAlgn="base" latinLnBrk="0" hangingPunct="1">
                        <a:lnSpc>
                          <a:spcPts val="860"/>
                        </a:lnSpc>
                        <a:buNone/>
                      </a:pPr>
                      <a:endParaRPr lang="en-US" sz="1000" b="0" i="0" u="none" strike="noStrike" kern="1200">
                        <a:solidFill>
                          <a:srgbClr val="000000"/>
                        </a:solidFill>
                        <a:effectLst/>
                        <a:latin typeface="Calibri"/>
                      </a:endParaRPr>
                    </a:p>
                  </a:txBody>
                  <a:tcPr marL="90170" marR="90170" marT="45085" marB="45085" anchor="ctr">
                    <a:lnL w="12700" cap="flat" cmpd="sng" algn="ctr">
                      <a:solidFill>
                        <a:srgbClr val="FFFFFF"/>
                      </a:solidFill>
                      <a:prstDash val="solid"/>
                      <a:round/>
                      <a:headEnd type="none" w="med" len="med"/>
                      <a:tailEnd type="none" w="med" len="med"/>
                    </a:lnL>
                    <a:lnR w="6985" cap="flat" cmpd="sng" algn="ctr">
                      <a:solidFill>
                        <a:srgbClr val="000000"/>
                      </a:solidFill>
                      <a:prstDash val="solid"/>
                      <a:round/>
                      <a:headEnd type="none" w="med" len="med"/>
                      <a:tailEnd type="none" w="med" len="med"/>
                    </a:lnR>
                    <a:lnT w="6985" cap="flat" cmpd="sng" algn="ctr">
                      <a:solidFill>
                        <a:srgbClr val="000000"/>
                      </a:solidFill>
                      <a:prstDash val="solid"/>
                      <a:round/>
                      <a:headEnd type="none" w="med" len="med"/>
                      <a:tailEnd type="none" w="med" len="med"/>
                    </a:lnT>
                    <a:lnB w="6985" cap="flat" cmpd="sng" algn="ctr">
                      <a:solidFill>
                        <a:srgbClr val="000000"/>
                      </a:solidFill>
                      <a:prstDash val="solid"/>
                      <a:round/>
                      <a:headEnd type="none" w="med" len="med"/>
                      <a:tailEnd type="none" w="med" len="med"/>
                    </a:lnB>
                    <a:solidFill>
                      <a:srgbClr val="E7EAED"/>
                    </a:solidFill>
                  </a:tcPr>
                </a:tc>
                <a:extLst>
                  <a:ext uri="{0D108BD9-81ED-4DB2-BD59-A6C34878D82A}">
                    <a16:rowId xmlns:a16="http://schemas.microsoft.com/office/drawing/2014/main" val="3724478145"/>
                  </a:ext>
                </a:extLst>
              </a:tr>
              <a:tr h="188855">
                <a:tc>
                  <a:txBody>
                    <a:bodyPr/>
                    <a:lstStyle/>
                    <a:p>
                      <a:pPr marL="0" algn="l" rtl="0" eaLnBrk="1" fontAlgn="base" latinLnBrk="0" hangingPunct="1">
                        <a:lnSpc>
                          <a:spcPts val="860"/>
                        </a:lnSpc>
                        <a:buNone/>
                      </a:pPr>
                      <a:r>
                        <a:rPr lang="en-US" sz="1050" b="1" i="0" u="none" strike="noStrike" kern="1200">
                          <a:solidFill>
                            <a:srgbClr val="232F67"/>
                          </a:solidFill>
                          <a:effectLst/>
                          <a:latin typeface="Calibri"/>
                        </a:rPr>
                        <a:t>Net finance income</a:t>
                      </a:r>
                      <a:endParaRPr lang="en-US" sz="1050" b="0" i="0" u="none" strike="noStrike">
                        <a:effectLst/>
                        <a:latin typeface="Calibri"/>
                      </a:endParaRPr>
                    </a:p>
                  </a:txBody>
                  <a:tcPr marL="90170" marR="90170" marT="45085" marB="45085" anchor="ctr">
                    <a:lnL w="6985" cap="flat" cmpd="sng" algn="ctr">
                      <a:solidFill>
                        <a:srgbClr val="000000"/>
                      </a:solidFill>
                      <a:prstDash val="solid"/>
                      <a:round/>
                      <a:headEnd type="none" w="med" len="med"/>
                      <a:tailEnd type="none" w="med" len="med"/>
                    </a:lnL>
                    <a:lnR w="6985" cap="flat" cmpd="sng" algn="ctr">
                      <a:solidFill>
                        <a:srgbClr val="000000"/>
                      </a:solidFill>
                      <a:prstDash val="solid"/>
                      <a:round/>
                      <a:headEnd type="none" w="med" len="med"/>
                      <a:tailEnd type="none" w="med" len="med"/>
                    </a:lnR>
                    <a:lnT w="6985" cap="flat" cmpd="sng" algn="ctr">
                      <a:solidFill>
                        <a:srgbClr val="000000"/>
                      </a:solidFill>
                      <a:prstDash val="solid"/>
                      <a:round/>
                      <a:headEnd type="none" w="med" len="med"/>
                      <a:tailEnd type="none" w="med" len="med"/>
                    </a:lnT>
                    <a:lnB w="6985" cap="flat" cmpd="sng" algn="ctr">
                      <a:solidFill>
                        <a:srgbClr val="000000"/>
                      </a:solidFill>
                      <a:prstDash val="solid"/>
                      <a:round/>
                      <a:headEnd type="none" w="med" len="med"/>
                      <a:tailEnd type="none" w="med" len="med"/>
                    </a:lnB>
                    <a:solidFill>
                      <a:srgbClr val="CCD2D8"/>
                    </a:solidFill>
                  </a:tcPr>
                </a:tc>
                <a:tc>
                  <a:txBody>
                    <a:bodyPr/>
                    <a:lstStyle/>
                    <a:p>
                      <a:pPr marL="0" algn="r" rtl="0" eaLnBrk="1" fontAlgn="base" latinLnBrk="0" hangingPunct="1">
                        <a:lnSpc>
                          <a:spcPts val="860"/>
                        </a:lnSpc>
                        <a:buNone/>
                      </a:pPr>
                      <a:r>
                        <a:rPr lang="en-US" sz="1000" b="1" i="0" u="none" strike="noStrike" kern="1200" dirty="0">
                          <a:solidFill>
                            <a:srgbClr val="232F67"/>
                          </a:solidFill>
                          <a:effectLst/>
                          <a:latin typeface="Calibri"/>
                          <a:ea typeface="+mn-ea"/>
                          <a:cs typeface="+mn-cs"/>
                        </a:rPr>
                        <a:t>(244)</a:t>
                      </a:r>
                    </a:p>
                  </a:txBody>
                  <a:tcPr marL="90170" marR="90170" marT="45085" marB="45085" anchor="ctr">
                    <a:lnL w="6985" cap="flat" cmpd="sng" algn="ctr">
                      <a:solidFill>
                        <a:srgbClr val="000000"/>
                      </a:solidFill>
                      <a:prstDash val="solid"/>
                      <a:round/>
                      <a:headEnd type="none" w="med" len="med"/>
                      <a:tailEnd type="none" w="med" len="med"/>
                    </a:lnL>
                    <a:lnR w="6985" cap="flat" cmpd="sng" algn="ctr">
                      <a:solidFill>
                        <a:srgbClr val="000000"/>
                      </a:solidFill>
                      <a:prstDash val="solid"/>
                      <a:round/>
                      <a:headEnd type="none" w="med" len="med"/>
                      <a:tailEnd type="none" w="med" len="med"/>
                    </a:lnR>
                    <a:lnT w="6985" cap="flat" cmpd="sng" algn="ctr">
                      <a:solidFill>
                        <a:srgbClr val="000000"/>
                      </a:solidFill>
                      <a:prstDash val="solid"/>
                      <a:round/>
                      <a:headEnd type="none" w="med" len="med"/>
                      <a:tailEnd type="none" w="med" len="med"/>
                    </a:lnT>
                    <a:lnB w="6985" cap="flat" cmpd="sng" algn="ctr">
                      <a:solidFill>
                        <a:srgbClr val="000000"/>
                      </a:solidFill>
                      <a:prstDash val="solid"/>
                      <a:round/>
                      <a:headEnd type="none" w="med" len="med"/>
                      <a:tailEnd type="none" w="med" len="med"/>
                    </a:lnB>
                    <a:solidFill>
                      <a:srgbClr val="CCD2D8"/>
                    </a:solidFill>
                  </a:tcPr>
                </a:tc>
                <a:tc>
                  <a:txBody>
                    <a:bodyPr/>
                    <a:lstStyle/>
                    <a:p>
                      <a:pPr marL="0" algn="r" rtl="0" eaLnBrk="1" fontAlgn="base" latinLnBrk="0" hangingPunct="1">
                        <a:lnSpc>
                          <a:spcPts val="860"/>
                        </a:lnSpc>
                        <a:buNone/>
                      </a:pPr>
                      <a:r>
                        <a:rPr lang="en-US" sz="1000" b="1" i="0" u="none" strike="noStrike" kern="1200" dirty="0">
                          <a:solidFill>
                            <a:srgbClr val="232F67"/>
                          </a:solidFill>
                          <a:effectLst/>
                          <a:latin typeface="Calibri"/>
                          <a:ea typeface="+mn-ea"/>
                          <a:cs typeface="+mn-cs"/>
                        </a:rPr>
                        <a:t>(677)</a:t>
                      </a:r>
                    </a:p>
                  </a:txBody>
                  <a:tcPr marL="90170" marR="90170" marT="45085" marB="45085" anchor="ctr">
                    <a:lnL w="6985" cap="flat" cmpd="sng" algn="ctr">
                      <a:solidFill>
                        <a:srgbClr val="000000"/>
                      </a:solidFill>
                      <a:prstDash val="solid"/>
                      <a:round/>
                      <a:headEnd type="none" w="med" len="med"/>
                      <a:tailEnd type="none" w="med" len="med"/>
                    </a:lnL>
                    <a:lnR w="6985" cap="flat" cmpd="sng" algn="ctr">
                      <a:solidFill>
                        <a:srgbClr val="000000"/>
                      </a:solidFill>
                      <a:prstDash val="solid"/>
                      <a:round/>
                      <a:headEnd type="none" w="med" len="med"/>
                      <a:tailEnd type="none" w="med" len="med"/>
                    </a:lnR>
                    <a:lnT w="6985" cap="flat" cmpd="sng" algn="ctr">
                      <a:solidFill>
                        <a:srgbClr val="000000"/>
                      </a:solidFill>
                      <a:prstDash val="solid"/>
                      <a:round/>
                      <a:headEnd type="none" w="med" len="med"/>
                      <a:tailEnd type="none" w="med" len="med"/>
                    </a:lnT>
                    <a:lnB w="6985" cap="flat" cmpd="sng" algn="ctr">
                      <a:solidFill>
                        <a:srgbClr val="000000"/>
                      </a:solidFill>
                      <a:prstDash val="solid"/>
                      <a:round/>
                      <a:headEnd type="none" w="med" len="med"/>
                      <a:tailEnd type="none" w="med" len="med"/>
                    </a:lnB>
                    <a:solidFill>
                      <a:srgbClr val="CCD2D8"/>
                    </a:solidFill>
                  </a:tcPr>
                </a:tc>
                <a:tc>
                  <a:txBody>
                    <a:bodyPr/>
                    <a:lstStyle/>
                    <a:p>
                      <a:pPr marL="0" algn="r" rtl="0" eaLnBrk="1" fontAlgn="base" latinLnBrk="0" hangingPunct="1">
                        <a:lnSpc>
                          <a:spcPts val="860"/>
                        </a:lnSpc>
                        <a:buNone/>
                      </a:pPr>
                      <a:r>
                        <a:rPr lang="en-US" sz="1000" b="1" i="0" u="none" strike="noStrike" kern="1200">
                          <a:solidFill>
                            <a:srgbClr val="232F67"/>
                          </a:solidFill>
                          <a:effectLst/>
                          <a:latin typeface="Calibri"/>
                        </a:rPr>
                        <a:t>(1,467)</a:t>
                      </a:r>
                      <a:endParaRPr lang="en-US" sz="1000" b="0" i="0" u="none" strike="noStrike">
                        <a:effectLst/>
                        <a:latin typeface="Calibri"/>
                      </a:endParaRPr>
                    </a:p>
                  </a:txBody>
                  <a:tcPr marL="90170" marR="90170" marT="45085" marB="45085" anchor="ctr">
                    <a:lnL w="6985"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6985" cap="flat" cmpd="sng" algn="ctr">
                      <a:solidFill>
                        <a:srgbClr val="000000"/>
                      </a:solidFill>
                      <a:prstDash val="solid"/>
                      <a:round/>
                      <a:headEnd type="none" w="med" len="med"/>
                      <a:tailEnd type="none" w="med" len="med"/>
                    </a:lnT>
                    <a:lnB w="6985" cap="flat" cmpd="sng" algn="ctr">
                      <a:solidFill>
                        <a:srgbClr val="000000"/>
                      </a:solidFill>
                      <a:prstDash val="solid"/>
                      <a:round/>
                      <a:headEnd type="none" w="med" len="med"/>
                      <a:tailEnd type="none" w="med" len="med"/>
                    </a:lnB>
                    <a:solidFill>
                      <a:srgbClr val="CCD2D8"/>
                    </a:solidFill>
                  </a:tcPr>
                </a:tc>
                <a:tc>
                  <a:txBody>
                    <a:bodyPr/>
                    <a:lstStyle/>
                    <a:p>
                      <a:pPr marL="0" algn="r" rtl="0" eaLnBrk="1" fontAlgn="base" latinLnBrk="0" hangingPunct="1">
                        <a:lnSpc>
                          <a:spcPts val="860"/>
                        </a:lnSpc>
                        <a:buNone/>
                      </a:pPr>
                      <a:r>
                        <a:rPr lang="en-US" sz="1000" b="1" i="0" u="none" strike="noStrike" kern="1200">
                          <a:solidFill>
                            <a:srgbClr val="232F67"/>
                          </a:solidFill>
                          <a:effectLst/>
                          <a:latin typeface="Calibri"/>
                        </a:rPr>
                        <a:t>(9,593)</a:t>
                      </a:r>
                      <a:endParaRPr lang="en-US" sz="1000" b="0" i="0" u="none" strike="noStrike">
                        <a:effectLst/>
                        <a:latin typeface="Calibri"/>
                      </a:endParaRPr>
                    </a:p>
                  </a:txBody>
                  <a:tcPr marL="90170" marR="90170" marT="45085" marB="45085"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985" cap="flat" cmpd="sng" algn="ctr">
                      <a:solidFill>
                        <a:srgbClr val="000000"/>
                      </a:solidFill>
                      <a:prstDash val="solid"/>
                      <a:round/>
                      <a:headEnd type="none" w="med" len="med"/>
                      <a:tailEnd type="none" w="med" len="med"/>
                    </a:lnT>
                    <a:lnB w="6985" cap="flat" cmpd="sng" algn="ctr">
                      <a:solidFill>
                        <a:srgbClr val="000000"/>
                      </a:solidFill>
                      <a:prstDash val="solid"/>
                      <a:round/>
                      <a:headEnd type="none" w="med" len="med"/>
                      <a:tailEnd type="none" w="med" len="med"/>
                    </a:lnB>
                    <a:solidFill>
                      <a:srgbClr val="CCD2D8"/>
                    </a:solidFill>
                  </a:tcPr>
                </a:tc>
                <a:tc>
                  <a:txBody>
                    <a:bodyPr/>
                    <a:lstStyle/>
                    <a:p>
                      <a:pPr marL="0" algn="r" rtl="0" eaLnBrk="1" fontAlgn="base" latinLnBrk="0" hangingPunct="1">
                        <a:lnSpc>
                          <a:spcPts val="860"/>
                        </a:lnSpc>
                        <a:buNone/>
                      </a:pPr>
                      <a:r>
                        <a:rPr lang="en-US" sz="1000" b="1" i="0" u="none" strike="noStrike" kern="1200">
                          <a:solidFill>
                            <a:srgbClr val="232F67"/>
                          </a:solidFill>
                          <a:effectLst/>
                          <a:latin typeface="Calibri"/>
                        </a:rPr>
                        <a:t>(907)</a:t>
                      </a:r>
                      <a:endParaRPr lang="en-US" sz="1000" b="0" i="0" u="none" strike="noStrike">
                        <a:effectLst/>
                        <a:latin typeface="Calibri"/>
                      </a:endParaRPr>
                    </a:p>
                  </a:txBody>
                  <a:tcPr marL="90170" marR="90170" marT="45085" marB="45085"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985" cap="flat" cmpd="sng" algn="ctr">
                      <a:solidFill>
                        <a:srgbClr val="000000"/>
                      </a:solidFill>
                      <a:prstDash val="solid"/>
                      <a:round/>
                      <a:headEnd type="none" w="med" len="med"/>
                      <a:tailEnd type="none" w="med" len="med"/>
                    </a:lnT>
                    <a:lnB w="6985" cap="flat" cmpd="sng" algn="ctr">
                      <a:solidFill>
                        <a:srgbClr val="000000"/>
                      </a:solidFill>
                      <a:prstDash val="solid"/>
                      <a:round/>
                      <a:headEnd type="none" w="med" len="med"/>
                      <a:tailEnd type="none" w="med" len="med"/>
                    </a:lnB>
                    <a:solidFill>
                      <a:srgbClr val="CCD2D8"/>
                    </a:solidFill>
                  </a:tcPr>
                </a:tc>
                <a:tc>
                  <a:txBody>
                    <a:bodyPr/>
                    <a:lstStyle/>
                    <a:p>
                      <a:pPr marL="0" algn="r" rtl="0" eaLnBrk="1" fontAlgn="base" latinLnBrk="0" hangingPunct="1">
                        <a:lnSpc>
                          <a:spcPts val="860"/>
                        </a:lnSpc>
                        <a:buNone/>
                      </a:pPr>
                      <a:r>
                        <a:rPr lang="en-US" sz="1000" b="1" i="0" u="none" strike="noStrike" kern="1200">
                          <a:solidFill>
                            <a:srgbClr val="232F67"/>
                          </a:solidFill>
                          <a:effectLst/>
                          <a:latin typeface="Calibri"/>
                        </a:rPr>
                        <a:t>7,862</a:t>
                      </a:r>
                      <a:endParaRPr lang="en-US" sz="1000" b="0" i="0" u="none" strike="noStrike">
                        <a:effectLst/>
                        <a:latin typeface="Calibri"/>
                      </a:endParaRPr>
                    </a:p>
                  </a:txBody>
                  <a:tcPr marL="90170" marR="90170" marT="45085" marB="45085" anchor="ctr">
                    <a:lnL w="12700" cap="flat" cmpd="sng" algn="ctr">
                      <a:solidFill>
                        <a:srgbClr val="FFFFFF"/>
                      </a:solidFill>
                      <a:prstDash val="solid"/>
                      <a:round/>
                      <a:headEnd type="none" w="med" len="med"/>
                      <a:tailEnd type="none" w="med" len="med"/>
                    </a:lnL>
                    <a:lnR w="6985" cap="flat" cmpd="sng" algn="ctr">
                      <a:solidFill>
                        <a:srgbClr val="000000"/>
                      </a:solidFill>
                      <a:prstDash val="solid"/>
                      <a:round/>
                      <a:headEnd type="none" w="med" len="med"/>
                      <a:tailEnd type="none" w="med" len="med"/>
                    </a:lnR>
                    <a:lnT w="6985" cap="flat" cmpd="sng" algn="ctr">
                      <a:solidFill>
                        <a:srgbClr val="000000"/>
                      </a:solidFill>
                      <a:prstDash val="solid"/>
                      <a:round/>
                      <a:headEnd type="none" w="med" len="med"/>
                      <a:tailEnd type="none" w="med" len="med"/>
                    </a:lnT>
                    <a:lnB w="6985" cap="flat" cmpd="sng" algn="ctr">
                      <a:solidFill>
                        <a:srgbClr val="000000"/>
                      </a:solidFill>
                      <a:prstDash val="solid"/>
                      <a:round/>
                      <a:headEnd type="none" w="med" len="med"/>
                      <a:tailEnd type="none" w="med" len="med"/>
                    </a:lnB>
                    <a:solidFill>
                      <a:srgbClr val="CCD2D8"/>
                    </a:solidFill>
                  </a:tcPr>
                </a:tc>
                <a:extLst>
                  <a:ext uri="{0D108BD9-81ED-4DB2-BD59-A6C34878D82A}">
                    <a16:rowId xmlns:a16="http://schemas.microsoft.com/office/drawing/2014/main" val="971171181"/>
                  </a:ext>
                </a:extLst>
              </a:tr>
              <a:tr h="187378">
                <a:tc>
                  <a:txBody>
                    <a:bodyPr/>
                    <a:lstStyle/>
                    <a:p>
                      <a:pPr marL="0" algn="l" rtl="0" eaLnBrk="1" fontAlgn="base" latinLnBrk="0" hangingPunct="1">
                        <a:lnSpc>
                          <a:spcPts val="307"/>
                        </a:lnSpc>
                        <a:buNone/>
                      </a:pPr>
                      <a:endParaRPr lang="en-US" sz="1050" b="0" i="0" u="none" strike="noStrike" kern="1200">
                        <a:solidFill>
                          <a:srgbClr val="000000"/>
                        </a:solidFill>
                        <a:effectLst/>
                        <a:latin typeface="Calibri"/>
                      </a:endParaRPr>
                    </a:p>
                  </a:txBody>
                  <a:tcPr marL="90170" marR="90170" marT="45085" marB="45085" anchor="ctr">
                    <a:lnL w="6985" cap="flat" cmpd="sng" algn="ctr">
                      <a:solidFill>
                        <a:srgbClr val="000000"/>
                      </a:solidFill>
                      <a:prstDash val="solid"/>
                      <a:round/>
                      <a:headEnd type="none" w="med" len="med"/>
                      <a:tailEnd type="none" w="med" len="med"/>
                    </a:lnL>
                    <a:lnR w="6985" cap="flat" cmpd="sng" algn="ctr">
                      <a:solidFill>
                        <a:srgbClr val="000000"/>
                      </a:solidFill>
                      <a:prstDash val="solid"/>
                      <a:round/>
                      <a:headEnd type="none" w="med" len="med"/>
                      <a:tailEnd type="none" w="med" len="med"/>
                    </a:lnR>
                    <a:lnT w="6985" cap="flat" cmpd="sng" algn="ctr">
                      <a:solidFill>
                        <a:srgbClr val="000000"/>
                      </a:solidFill>
                      <a:prstDash val="solid"/>
                      <a:round/>
                      <a:headEnd type="none" w="med" len="med"/>
                      <a:tailEnd type="none" w="med" len="med"/>
                    </a:lnT>
                    <a:lnB w="6985" cap="flat" cmpd="sng" algn="ctr">
                      <a:solidFill>
                        <a:srgbClr val="000000"/>
                      </a:solidFill>
                      <a:prstDash val="solid"/>
                      <a:round/>
                      <a:headEnd type="none" w="med" len="med"/>
                      <a:tailEnd type="none" w="med" len="med"/>
                    </a:lnB>
                    <a:solidFill>
                      <a:srgbClr val="E7EAED"/>
                    </a:solidFill>
                  </a:tcPr>
                </a:tc>
                <a:tc>
                  <a:txBody>
                    <a:bodyPr/>
                    <a:lstStyle/>
                    <a:p>
                      <a:pPr marL="0" algn="r" rtl="0" eaLnBrk="1" fontAlgn="base" latinLnBrk="0" hangingPunct="1">
                        <a:lnSpc>
                          <a:spcPts val="860"/>
                        </a:lnSpc>
                        <a:buNone/>
                      </a:pPr>
                      <a:endParaRPr lang="en-US" sz="1000" b="0" i="0" u="none" strike="noStrike" kern="1200" dirty="0">
                        <a:solidFill>
                          <a:srgbClr val="232F67"/>
                        </a:solidFill>
                        <a:effectLst/>
                        <a:highlight>
                          <a:srgbClr val="FFFF00"/>
                        </a:highlight>
                        <a:latin typeface="Calibri"/>
                      </a:endParaRPr>
                    </a:p>
                  </a:txBody>
                  <a:tcPr marL="90170" marR="90170" marT="45085" marB="45085" anchor="ctr">
                    <a:lnL w="6985" cap="flat" cmpd="sng" algn="ctr">
                      <a:solidFill>
                        <a:srgbClr val="000000"/>
                      </a:solidFill>
                      <a:prstDash val="solid"/>
                      <a:round/>
                      <a:headEnd type="none" w="med" len="med"/>
                      <a:tailEnd type="none" w="med" len="med"/>
                    </a:lnL>
                    <a:lnR w="6985" cap="flat" cmpd="sng" algn="ctr">
                      <a:solidFill>
                        <a:srgbClr val="000000"/>
                      </a:solidFill>
                      <a:prstDash val="solid"/>
                      <a:round/>
                      <a:headEnd type="none" w="med" len="med"/>
                      <a:tailEnd type="none" w="med" len="med"/>
                    </a:lnR>
                    <a:lnT w="6985" cap="flat" cmpd="sng" algn="ctr">
                      <a:solidFill>
                        <a:srgbClr val="000000"/>
                      </a:solidFill>
                      <a:prstDash val="solid"/>
                      <a:round/>
                      <a:headEnd type="none" w="med" len="med"/>
                      <a:tailEnd type="none" w="med" len="med"/>
                    </a:lnT>
                    <a:lnB w="6985" cap="flat" cmpd="sng" algn="ctr">
                      <a:solidFill>
                        <a:srgbClr val="000000"/>
                      </a:solidFill>
                      <a:prstDash val="solid"/>
                      <a:round/>
                      <a:headEnd type="none" w="med" len="med"/>
                      <a:tailEnd type="none" w="med" len="med"/>
                    </a:lnB>
                    <a:solidFill>
                      <a:srgbClr val="E7EAED"/>
                    </a:solidFill>
                  </a:tcPr>
                </a:tc>
                <a:tc>
                  <a:txBody>
                    <a:bodyPr/>
                    <a:lstStyle/>
                    <a:p>
                      <a:pPr marL="0" algn="r" rtl="0" eaLnBrk="1" fontAlgn="base" latinLnBrk="0" hangingPunct="1">
                        <a:lnSpc>
                          <a:spcPts val="860"/>
                        </a:lnSpc>
                        <a:buNone/>
                      </a:pPr>
                      <a:endParaRPr lang="en-US" sz="1000" b="0" i="0" u="none" strike="noStrike" kern="1200" dirty="0">
                        <a:solidFill>
                          <a:srgbClr val="232F67"/>
                        </a:solidFill>
                        <a:effectLst/>
                        <a:latin typeface="Calibri"/>
                      </a:endParaRPr>
                    </a:p>
                  </a:txBody>
                  <a:tcPr marL="90170" marR="90170" marT="45085" marB="45085" anchor="ctr">
                    <a:lnL w="6985" cap="flat" cmpd="sng" algn="ctr">
                      <a:solidFill>
                        <a:srgbClr val="000000"/>
                      </a:solidFill>
                      <a:prstDash val="solid"/>
                      <a:round/>
                      <a:headEnd type="none" w="med" len="med"/>
                      <a:tailEnd type="none" w="med" len="med"/>
                    </a:lnL>
                    <a:lnR w="6985" cap="flat" cmpd="sng" algn="ctr">
                      <a:solidFill>
                        <a:srgbClr val="000000"/>
                      </a:solidFill>
                      <a:prstDash val="solid"/>
                      <a:round/>
                      <a:headEnd type="none" w="med" len="med"/>
                      <a:tailEnd type="none" w="med" len="med"/>
                    </a:lnR>
                    <a:lnT w="6985" cap="flat" cmpd="sng" algn="ctr">
                      <a:solidFill>
                        <a:srgbClr val="000000"/>
                      </a:solidFill>
                      <a:prstDash val="solid"/>
                      <a:round/>
                      <a:headEnd type="none" w="med" len="med"/>
                      <a:tailEnd type="none" w="med" len="med"/>
                    </a:lnT>
                    <a:lnB w="6985" cap="flat" cmpd="sng" algn="ctr">
                      <a:solidFill>
                        <a:srgbClr val="000000"/>
                      </a:solidFill>
                      <a:prstDash val="solid"/>
                      <a:round/>
                      <a:headEnd type="none" w="med" len="med"/>
                      <a:tailEnd type="none" w="med" len="med"/>
                    </a:lnB>
                    <a:solidFill>
                      <a:srgbClr val="E7EAED"/>
                    </a:solidFill>
                  </a:tcPr>
                </a:tc>
                <a:tc>
                  <a:txBody>
                    <a:bodyPr/>
                    <a:lstStyle/>
                    <a:p>
                      <a:pPr marL="0" algn="r" rtl="0" eaLnBrk="1" fontAlgn="base" latinLnBrk="0" hangingPunct="1">
                        <a:lnSpc>
                          <a:spcPts val="860"/>
                        </a:lnSpc>
                        <a:buNone/>
                      </a:pPr>
                      <a:endParaRPr lang="en-US" sz="1000" b="0" i="0" u="none" strike="noStrike" kern="1200">
                        <a:solidFill>
                          <a:srgbClr val="232F67"/>
                        </a:solidFill>
                        <a:effectLst/>
                        <a:latin typeface="Calibri"/>
                      </a:endParaRPr>
                    </a:p>
                  </a:txBody>
                  <a:tcPr marL="90170" marR="90170" marT="45085" marB="45085" anchor="ctr">
                    <a:lnL w="6985"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6985" cap="flat" cmpd="sng" algn="ctr">
                      <a:solidFill>
                        <a:srgbClr val="000000"/>
                      </a:solidFill>
                      <a:prstDash val="solid"/>
                      <a:round/>
                      <a:headEnd type="none" w="med" len="med"/>
                      <a:tailEnd type="none" w="med" len="med"/>
                    </a:lnT>
                    <a:lnB w="6985" cap="flat" cmpd="sng" algn="ctr">
                      <a:solidFill>
                        <a:srgbClr val="000000"/>
                      </a:solidFill>
                      <a:prstDash val="solid"/>
                      <a:round/>
                      <a:headEnd type="none" w="med" len="med"/>
                      <a:tailEnd type="none" w="med" len="med"/>
                    </a:lnB>
                    <a:solidFill>
                      <a:srgbClr val="E7EAED"/>
                    </a:solidFill>
                  </a:tcPr>
                </a:tc>
                <a:tc>
                  <a:txBody>
                    <a:bodyPr/>
                    <a:lstStyle/>
                    <a:p>
                      <a:pPr marL="0" algn="r" rtl="0" eaLnBrk="1" fontAlgn="base" latinLnBrk="0" hangingPunct="1">
                        <a:lnSpc>
                          <a:spcPts val="860"/>
                        </a:lnSpc>
                        <a:buNone/>
                      </a:pPr>
                      <a:endParaRPr lang="en-US" sz="1000" b="0" i="0" u="none" strike="noStrike" kern="1200">
                        <a:solidFill>
                          <a:srgbClr val="232F67"/>
                        </a:solidFill>
                        <a:effectLst/>
                        <a:latin typeface="Calibri"/>
                      </a:endParaRPr>
                    </a:p>
                  </a:txBody>
                  <a:tcPr marL="90170" marR="90170" marT="45085" marB="45085"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985" cap="flat" cmpd="sng" algn="ctr">
                      <a:solidFill>
                        <a:srgbClr val="000000"/>
                      </a:solidFill>
                      <a:prstDash val="solid"/>
                      <a:round/>
                      <a:headEnd type="none" w="med" len="med"/>
                      <a:tailEnd type="none" w="med" len="med"/>
                    </a:lnT>
                    <a:lnB w="6985" cap="flat" cmpd="sng" algn="ctr">
                      <a:solidFill>
                        <a:srgbClr val="000000"/>
                      </a:solidFill>
                      <a:prstDash val="solid"/>
                      <a:round/>
                      <a:headEnd type="none" w="med" len="med"/>
                      <a:tailEnd type="none" w="med" len="med"/>
                    </a:lnB>
                    <a:solidFill>
                      <a:srgbClr val="E7EAED"/>
                    </a:solidFill>
                  </a:tcPr>
                </a:tc>
                <a:tc>
                  <a:txBody>
                    <a:bodyPr/>
                    <a:lstStyle/>
                    <a:p>
                      <a:pPr marL="0" algn="r" rtl="0" eaLnBrk="1" fontAlgn="base" latinLnBrk="0" hangingPunct="1">
                        <a:lnSpc>
                          <a:spcPts val="860"/>
                        </a:lnSpc>
                        <a:buNone/>
                      </a:pPr>
                      <a:endParaRPr lang="en-US" sz="1000" b="0" i="0" u="none" strike="noStrike" kern="1200">
                        <a:solidFill>
                          <a:srgbClr val="000000"/>
                        </a:solidFill>
                        <a:effectLst/>
                        <a:latin typeface="Calibri"/>
                      </a:endParaRPr>
                    </a:p>
                  </a:txBody>
                  <a:tcPr marL="90170" marR="90170" marT="45085" marB="45085"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985" cap="flat" cmpd="sng" algn="ctr">
                      <a:solidFill>
                        <a:srgbClr val="000000"/>
                      </a:solidFill>
                      <a:prstDash val="solid"/>
                      <a:round/>
                      <a:headEnd type="none" w="med" len="med"/>
                      <a:tailEnd type="none" w="med" len="med"/>
                    </a:lnT>
                    <a:lnB w="6985" cap="flat" cmpd="sng" algn="ctr">
                      <a:solidFill>
                        <a:srgbClr val="000000"/>
                      </a:solidFill>
                      <a:prstDash val="solid"/>
                      <a:round/>
                      <a:headEnd type="none" w="med" len="med"/>
                      <a:tailEnd type="none" w="med" len="med"/>
                    </a:lnB>
                    <a:solidFill>
                      <a:srgbClr val="E7EAED"/>
                    </a:solidFill>
                  </a:tcPr>
                </a:tc>
                <a:tc>
                  <a:txBody>
                    <a:bodyPr/>
                    <a:lstStyle/>
                    <a:p>
                      <a:pPr marL="0" algn="r" rtl="0" eaLnBrk="1" fontAlgn="base" latinLnBrk="0" hangingPunct="1">
                        <a:lnSpc>
                          <a:spcPts val="860"/>
                        </a:lnSpc>
                        <a:buNone/>
                      </a:pPr>
                      <a:endParaRPr lang="en-US" sz="1000" b="0" i="0" u="none" strike="noStrike" kern="1200">
                        <a:solidFill>
                          <a:srgbClr val="000000"/>
                        </a:solidFill>
                        <a:effectLst/>
                        <a:latin typeface="Calibri"/>
                      </a:endParaRPr>
                    </a:p>
                  </a:txBody>
                  <a:tcPr marL="90170" marR="90170" marT="45085" marB="45085" anchor="ctr">
                    <a:lnL w="12700" cap="flat" cmpd="sng" algn="ctr">
                      <a:solidFill>
                        <a:srgbClr val="FFFFFF"/>
                      </a:solidFill>
                      <a:prstDash val="solid"/>
                      <a:round/>
                      <a:headEnd type="none" w="med" len="med"/>
                      <a:tailEnd type="none" w="med" len="med"/>
                    </a:lnL>
                    <a:lnR w="6985" cap="flat" cmpd="sng" algn="ctr">
                      <a:solidFill>
                        <a:srgbClr val="000000"/>
                      </a:solidFill>
                      <a:prstDash val="solid"/>
                      <a:round/>
                      <a:headEnd type="none" w="med" len="med"/>
                      <a:tailEnd type="none" w="med" len="med"/>
                    </a:lnR>
                    <a:lnT w="6985" cap="flat" cmpd="sng" algn="ctr">
                      <a:solidFill>
                        <a:srgbClr val="000000"/>
                      </a:solidFill>
                      <a:prstDash val="solid"/>
                      <a:round/>
                      <a:headEnd type="none" w="med" len="med"/>
                      <a:tailEnd type="none" w="med" len="med"/>
                    </a:lnT>
                    <a:lnB w="6985" cap="flat" cmpd="sng" algn="ctr">
                      <a:solidFill>
                        <a:srgbClr val="000000"/>
                      </a:solidFill>
                      <a:prstDash val="solid"/>
                      <a:round/>
                      <a:headEnd type="none" w="med" len="med"/>
                      <a:tailEnd type="none" w="med" len="med"/>
                    </a:lnB>
                    <a:solidFill>
                      <a:srgbClr val="E7EAED"/>
                    </a:solidFill>
                  </a:tcPr>
                </a:tc>
                <a:extLst>
                  <a:ext uri="{0D108BD9-81ED-4DB2-BD59-A6C34878D82A}">
                    <a16:rowId xmlns:a16="http://schemas.microsoft.com/office/drawing/2014/main" val="1584204685"/>
                  </a:ext>
                </a:extLst>
              </a:tr>
              <a:tr h="188855">
                <a:tc>
                  <a:txBody>
                    <a:bodyPr/>
                    <a:lstStyle/>
                    <a:p>
                      <a:pPr marL="0" algn="l" rtl="0" eaLnBrk="1" fontAlgn="base" latinLnBrk="0" hangingPunct="1">
                        <a:lnSpc>
                          <a:spcPts val="860"/>
                        </a:lnSpc>
                        <a:buNone/>
                      </a:pPr>
                      <a:r>
                        <a:rPr lang="en-US" sz="1050" b="0" i="0" u="none" strike="noStrike" kern="1200">
                          <a:solidFill>
                            <a:srgbClr val="232F67"/>
                          </a:solidFill>
                          <a:effectLst/>
                          <a:latin typeface="Calibri"/>
                        </a:rPr>
                        <a:t>Dividend income</a:t>
                      </a:r>
                      <a:endParaRPr lang="en-US" sz="1050" b="0" i="0" u="none" strike="noStrike">
                        <a:effectLst/>
                        <a:latin typeface="Calibri"/>
                      </a:endParaRPr>
                    </a:p>
                  </a:txBody>
                  <a:tcPr marL="90170" marR="90170" marT="45085" marB="45085" anchor="ctr">
                    <a:lnL w="6985" cap="flat" cmpd="sng" algn="ctr">
                      <a:solidFill>
                        <a:srgbClr val="000000"/>
                      </a:solidFill>
                      <a:prstDash val="solid"/>
                      <a:round/>
                      <a:headEnd type="none" w="med" len="med"/>
                      <a:tailEnd type="none" w="med" len="med"/>
                    </a:lnL>
                    <a:lnR w="6985" cap="flat" cmpd="sng" algn="ctr">
                      <a:solidFill>
                        <a:srgbClr val="000000"/>
                      </a:solidFill>
                      <a:prstDash val="solid"/>
                      <a:round/>
                      <a:headEnd type="none" w="med" len="med"/>
                      <a:tailEnd type="none" w="med" len="med"/>
                    </a:lnR>
                    <a:lnT w="6985" cap="flat" cmpd="sng" algn="ctr">
                      <a:solidFill>
                        <a:srgbClr val="000000"/>
                      </a:solidFill>
                      <a:prstDash val="solid"/>
                      <a:round/>
                      <a:headEnd type="none" w="med" len="med"/>
                      <a:tailEnd type="none" w="med" len="med"/>
                    </a:lnT>
                    <a:lnB w="6985" cap="flat" cmpd="sng" algn="ctr">
                      <a:solidFill>
                        <a:srgbClr val="000000"/>
                      </a:solidFill>
                      <a:prstDash val="solid"/>
                      <a:round/>
                      <a:headEnd type="none" w="med" len="med"/>
                      <a:tailEnd type="none" w="med" len="med"/>
                    </a:lnB>
                    <a:solidFill>
                      <a:srgbClr val="CCD2D8"/>
                    </a:solidFill>
                  </a:tcPr>
                </a:tc>
                <a:tc>
                  <a:txBody>
                    <a:bodyPr/>
                    <a:lstStyle/>
                    <a:p>
                      <a:pPr marL="0" algn="r" defTabSz="914400" rtl="0" eaLnBrk="1" fontAlgn="base" latinLnBrk="0" hangingPunct="1">
                        <a:lnSpc>
                          <a:spcPts val="860"/>
                        </a:lnSpc>
                        <a:buNone/>
                      </a:pPr>
                      <a:r>
                        <a:rPr lang="en-US" sz="1000" b="0" i="0" u="none" strike="noStrike" kern="1200" dirty="0">
                          <a:solidFill>
                            <a:srgbClr val="232F67"/>
                          </a:solidFill>
                          <a:effectLst/>
                          <a:latin typeface="Calibri"/>
                          <a:ea typeface="+mn-ea"/>
                          <a:cs typeface="+mn-cs"/>
                        </a:rPr>
                        <a:t>20</a:t>
                      </a:r>
                    </a:p>
                  </a:txBody>
                  <a:tcPr marL="90170" marR="90170" marT="45085" marB="45085" anchor="ctr">
                    <a:lnL w="6985" cap="flat" cmpd="sng" algn="ctr">
                      <a:solidFill>
                        <a:srgbClr val="000000"/>
                      </a:solidFill>
                      <a:prstDash val="solid"/>
                      <a:round/>
                      <a:headEnd type="none" w="med" len="med"/>
                      <a:tailEnd type="none" w="med" len="med"/>
                    </a:lnL>
                    <a:lnR w="6985" cap="flat" cmpd="sng" algn="ctr">
                      <a:solidFill>
                        <a:srgbClr val="000000"/>
                      </a:solidFill>
                      <a:prstDash val="solid"/>
                      <a:round/>
                      <a:headEnd type="none" w="med" len="med"/>
                      <a:tailEnd type="none" w="med" len="med"/>
                    </a:lnR>
                    <a:lnT w="6985" cap="flat" cmpd="sng" algn="ctr">
                      <a:solidFill>
                        <a:srgbClr val="000000"/>
                      </a:solidFill>
                      <a:prstDash val="solid"/>
                      <a:round/>
                      <a:headEnd type="none" w="med" len="med"/>
                      <a:tailEnd type="none" w="med" len="med"/>
                    </a:lnT>
                    <a:lnB w="6985" cap="flat" cmpd="sng" algn="ctr">
                      <a:solidFill>
                        <a:srgbClr val="000000"/>
                      </a:solidFill>
                      <a:prstDash val="solid"/>
                      <a:round/>
                      <a:headEnd type="none" w="med" len="med"/>
                      <a:tailEnd type="none" w="med" len="med"/>
                    </a:lnB>
                    <a:solidFill>
                      <a:srgbClr val="CCD2D8"/>
                    </a:solidFill>
                  </a:tcPr>
                </a:tc>
                <a:tc>
                  <a:txBody>
                    <a:bodyPr/>
                    <a:lstStyle/>
                    <a:p>
                      <a:pPr marL="0" algn="r" defTabSz="914400" rtl="0" eaLnBrk="1" fontAlgn="base" latinLnBrk="0" hangingPunct="1">
                        <a:lnSpc>
                          <a:spcPts val="860"/>
                        </a:lnSpc>
                        <a:buNone/>
                      </a:pPr>
                      <a:r>
                        <a:rPr lang="en-US" sz="1000" b="0" i="0" u="none" strike="noStrike" kern="1200" dirty="0">
                          <a:solidFill>
                            <a:srgbClr val="232F67"/>
                          </a:solidFill>
                          <a:effectLst/>
                          <a:latin typeface="Calibri"/>
                          <a:ea typeface="+mn-ea"/>
                          <a:cs typeface="+mn-cs"/>
                        </a:rPr>
                        <a:t>-</a:t>
                      </a:r>
                    </a:p>
                  </a:txBody>
                  <a:tcPr marL="90170" marR="90170" marT="45085" marB="45085" anchor="ctr">
                    <a:lnL w="6985" cap="flat" cmpd="sng" algn="ctr">
                      <a:solidFill>
                        <a:srgbClr val="000000"/>
                      </a:solidFill>
                      <a:prstDash val="solid"/>
                      <a:round/>
                      <a:headEnd type="none" w="med" len="med"/>
                      <a:tailEnd type="none" w="med" len="med"/>
                    </a:lnL>
                    <a:lnR w="6985" cap="flat" cmpd="sng" algn="ctr">
                      <a:solidFill>
                        <a:srgbClr val="000000"/>
                      </a:solidFill>
                      <a:prstDash val="solid"/>
                      <a:round/>
                      <a:headEnd type="none" w="med" len="med"/>
                      <a:tailEnd type="none" w="med" len="med"/>
                    </a:lnR>
                    <a:lnT w="6985" cap="flat" cmpd="sng" algn="ctr">
                      <a:solidFill>
                        <a:srgbClr val="000000"/>
                      </a:solidFill>
                      <a:prstDash val="solid"/>
                      <a:round/>
                      <a:headEnd type="none" w="med" len="med"/>
                      <a:tailEnd type="none" w="med" len="med"/>
                    </a:lnT>
                    <a:lnB w="6985" cap="flat" cmpd="sng" algn="ctr">
                      <a:solidFill>
                        <a:srgbClr val="000000"/>
                      </a:solidFill>
                      <a:prstDash val="solid"/>
                      <a:round/>
                      <a:headEnd type="none" w="med" len="med"/>
                      <a:tailEnd type="none" w="med" len="med"/>
                    </a:lnB>
                    <a:solidFill>
                      <a:srgbClr val="CCD2D8"/>
                    </a:solidFill>
                  </a:tcPr>
                </a:tc>
                <a:tc>
                  <a:txBody>
                    <a:bodyPr/>
                    <a:lstStyle/>
                    <a:p>
                      <a:pPr marL="0" algn="r" rtl="0" eaLnBrk="1" fontAlgn="base" latinLnBrk="0" hangingPunct="1">
                        <a:lnSpc>
                          <a:spcPts val="860"/>
                        </a:lnSpc>
                        <a:buNone/>
                      </a:pPr>
                      <a:r>
                        <a:rPr lang="en-US" sz="1000" b="0" i="0" u="none" strike="noStrike" kern="1200">
                          <a:solidFill>
                            <a:srgbClr val="232F67"/>
                          </a:solidFill>
                          <a:effectLst/>
                          <a:latin typeface="Calibri"/>
                        </a:rPr>
                        <a:t>-</a:t>
                      </a:r>
                      <a:endParaRPr lang="en-US" sz="1000" b="0" i="0" u="none" strike="noStrike">
                        <a:effectLst/>
                        <a:latin typeface="Calibri"/>
                      </a:endParaRPr>
                    </a:p>
                  </a:txBody>
                  <a:tcPr marL="90170" marR="90170" marT="45085" marB="45085" anchor="ctr">
                    <a:lnL w="6985"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6985" cap="flat" cmpd="sng" algn="ctr">
                      <a:solidFill>
                        <a:srgbClr val="000000"/>
                      </a:solidFill>
                      <a:prstDash val="solid"/>
                      <a:round/>
                      <a:headEnd type="none" w="med" len="med"/>
                      <a:tailEnd type="none" w="med" len="med"/>
                    </a:lnT>
                    <a:lnB w="6985" cap="flat" cmpd="sng" algn="ctr">
                      <a:solidFill>
                        <a:srgbClr val="000000"/>
                      </a:solidFill>
                      <a:prstDash val="solid"/>
                      <a:round/>
                      <a:headEnd type="none" w="med" len="med"/>
                      <a:tailEnd type="none" w="med" len="med"/>
                    </a:lnB>
                    <a:solidFill>
                      <a:srgbClr val="CCD2D8"/>
                    </a:solidFill>
                  </a:tcPr>
                </a:tc>
                <a:tc>
                  <a:txBody>
                    <a:bodyPr/>
                    <a:lstStyle/>
                    <a:p>
                      <a:pPr marL="0" algn="r" rtl="0" eaLnBrk="1" fontAlgn="base" latinLnBrk="0" hangingPunct="1">
                        <a:lnSpc>
                          <a:spcPts val="860"/>
                        </a:lnSpc>
                        <a:buNone/>
                      </a:pPr>
                      <a:r>
                        <a:rPr lang="en-US" sz="1000" b="0" i="0" u="none" strike="noStrike" kern="1200">
                          <a:solidFill>
                            <a:srgbClr val="232F67"/>
                          </a:solidFill>
                          <a:effectLst/>
                          <a:latin typeface="Calibri"/>
                        </a:rPr>
                        <a:t>416</a:t>
                      </a:r>
                      <a:endParaRPr lang="en-US" sz="1000" b="0" i="0" u="none" strike="noStrike">
                        <a:effectLst/>
                        <a:latin typeface="Calibri"/>
                      </a:endParaRPr>
                    </a:p>
                  </a:txBody>
                  <a:tcPr marL="90170" marR="90170" marT="45085" marB="45085"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985" cap="flat" cmpd="sng" algn="ctr">
                      <a:solidFill>
                        <a:srgbClr val="000000"/>
                      </a:solidFill>
                      <a:prstDash val="solid"/>
                      <a:round/>
                      <a:headEnd type="none" w="med" len="med"/>
                      <a:tailEnd type="none" w="med" len="med"/>
                    </a:lnT>
                    <a:lnB w="6985" cap="flat" cmpd="sng" algn="ctr">
                      <a:solidFill>
                        <a:srgbClr val="000000"/>
                      </a:solidFill>
                      <a:prstDash val="solid"/>
                      <a:round/>
                      <a:headEnd type="none" w="med" len="med"/>
                      <a:tailEnd type="none" w="med" len="med"/>
                    </a:lnB>
                    <a:solidFill>
                      <a:srgbClr val="CCD2D8"/>
                    </a:solidFill>
                  </a:tcPr>
                </a:tc>
                <a:tc>
                  <a:txBody>
                    <a:bodyPr/>
                    <a:lstStyle/>
                    <a:p>
                      <a:pPr marL="0" algn="r" rtl="0" eaLnBrk="1" fontAlgn="base" latinLnBrk="0" hangingPunct="1">
                        <a:lnSpc>
                          <a:spcPts val="860"/>
                        </a:lnSpc>
                        <a:buNone/>
                      </a:pPr>
                      <a:r>
                        <a:rPr lang="en-US" sz="1000" b="0" i="0" u="none" strike="noStrike" kern="1200">
                          <a:solidFill>
                            <a:srgbClr val="232F67"/>
                          </a:solidFill>
                          <a:effectLst/>
                          <a:latin typeface="Calibri"/>
                        </a:rPr>
                        <a:t>4,294 </a:t>
                      </a:r>
                      <a:endParaRPr lang="en-US" sz="1000" b="0" i="0" u="none" strike="noStrike">
                        <a:effectLst/>
                        <a:latin typeface="Calibri"/>
                      </a:endParaRPr>
                    </a:p>
                  </a:txBody>
                  <a:tcPr marL="90170" marR="90170" marT="45085" marB="45085"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985" cap="flat" cmpd="sng" algn="ctr">
                      <a:solidFill>
                        <a:srgbClr val="000000"/>
                      </a:solidFill>
                      <a:prstDash val="solid"/>
                      <a:round/>
                      <a:headEnd type="none" w="med" len="med"/>
                      <a:tailEnd type="none" w="med" len="med"/>
                    </a:lnT>
                    <a:lnB w="6985" cap="flat" cmpd="sng" algn="ctr">
                      <a:solidFill>
                        <a:srgbClr val="000000"/>
                      </a:solidFill>
                      <a:prstDash val="solid"/>
                      <a:round/>
                      <a:headEnd type="none" w="med" len="med"/>
                      <a:tailEnd type="none" w="med" len="med"/>
                    </a:lnB>
                    <a:solidFill>
                      <a:srgbClr val="CCD2D8"/>
                    </a:solidFill>
                  </a:tcPr>
                </a:tc>
                <a:tc>
                  <a:txBody>
                    <a:bodyPr/>
                    <a:lstStyle/>
                    <a:p>
                      <a:pPr marL="0" algn="r" rtl="0" eaLnBrk="1" fontAlgn="base" latinLnBrk="0" hangingPunct="1">
                        <a:lnSpc>
                          <a:spcPts val="860"/>
                        </a:lnSpc>
                        <a:buNone/>
                      </a:pPr>
                      <a:r>
                        <a:rPr lang="en-US" sz="1000" b="0" i="0" u="none" strike="noStrike" kern="1200">
                          <a:solidFill>
                            <a:srgbClr val="232F67"/>
                          </a:solidFill>
                          <a:effectLst/>
                          <a:latin typeface="Calibri"/>
                        </a:rPr>
                        <a:t>11,712 </a:t>
                      </a:r>
                      <a:endParaRPr lang="en-US" sz="1000" b="0" i="0" u="none" strike="noStrike">
                        <a:effectLst/>
                        <a:latin typeface="Calibri"/>
                      </a:endParaRPr>
                    </a:p>
                  </a:txBody>
                  <a:tcPr marL="90170" marR="90170" marT="45085" marB="45085" anchor="ctr">
                    <a:lnL w="12700" cap="flat" cmpd="sng" algn="ctr">
                      <a:solidFill>
                        <a:srgbClr val="FFFFFF"/>
                      </a:solidFill>
                      <a:prstDash val="solid"/>
                      <a:round/>
                      <a:headEnd type="none" w="med" len="med"/>
                      <a:tailEnd type="none" w="med" len="med"/>
                    </a:lnL>
                    <a:lnR w="6985" cap="flat" cmpd="sng" algn="ctr">
                      <a:solidFill>
                        <a:srgbClr val="000000"/>
                      </a:solidFill>
                      <a:prstDash val="solid"/>
                      <a:round/>
                      <a:headEnd type="none" w="med" len="med"/>
                      <a:tailEnd type="none" w="med" len="med"/>
                    </a:lnR>
                    <a:lnT w="6985" cap="flat" cmpd="sng" algn="ctr">
                      <a:solidFill>
                        <a:srgbClr val="000000"/>
                      </a:solidFill>
                      <a:prstDash val="solid"/>
                      <a:round/>
                      <a:headEnd type="none" w="med" len="med"/>
                      <a:tailEnd type="none" w="med" len="med"/>
                    </a:lnT>
                    <a:lnB w="6985" cap="flat" cmpd="sng" algn="ctr">
                      <a:solidFill>
                        <a:srgbClr val="000000"/>
                      </a:solidFill>
                      <a:prstDash val="solid"/>
                      <a:round/>
                      <a:headEnd type="none" w="med" len="med"/>
                      <a:tailEnd type="none" w="med" len="med"/>
                    </a:lnB>
                    <a:solidFill>
                      <a:srgbClr val="CCD2D8"/>
                    </a:solidFill>
                  </a:tcPr>
                </a:tc>
                <a:extLst>
                  <a:ext uri="{0D108BD9-81ED-4DB2-BD59-A6C34878D82A}">
                    <a16:rowId xmlns:a16="http://schemas.microsoft.com/office/drawing/2014/main" val="2114470890"/>
                  </a:ext>
                </a:extLst>
              </a:tr>
              <a:tr h="203982">
                <a:tc>
                  <a:txBody>
                    <a:bodyPr/>
                    <a:lstStyle/>
                    <a:p>
                      <a:pPr marL="0" algn="l" rtl="0" eaLnBrk="1" fontAlgn="base" latinLnBrk="0" hangingPunct="1">
                        <a:lnSpc>
                          <a:spcPts val="860"/>
                        </a:lnSpc>
                        <a:buNone/>
                      </a:pPr>
                      <a:r>
                        <a:rPr lang="en-US" sz="1050" b="0" i="0" u="none" strike="noStrike" kern="1200">
                          <a:solidFill>
                            <a:srgbClr val="232F67"/>
                          </a:solidFill>
                          <a:effectLst/>
                          <a:latin typeface="Calibri"/>
                        </a:rPr>
                        <a:t>Change in investment FVTPL</a:t>
                      </a:r>
                      <a:endParaRPr lang="en-US" sz="1050" b="0" i="0" u="none" strike="noStrike">
                        <a:effectLst/>
                        <a:latin typeface="Calibri"/>
                      </a:endParaRPr>
                    </a:p>
                  </a:txBody>
                  <a:tcPr marL="90170" marR="90170" marT="45085" marB="45085" anchor="ctr">
                    <a:lnL w="6985" cap="flat" cmpd="sng" algn="ctr">
                      <a:solidFill>
                        <a:srgbClr val="000000"/>
                      </a:solidFill>
                      <a:prstDash val="solid"/>
                      <a:round/>
                      <a:headEnd type="none" w="med" len="med"/>
                      <a:tailEnd type="none" w="med" len="med"/>
                    </a:lnL>
                    <a:lnR w="6985" cap="flat" cmpd="sng" algn="ctr">
                      <a:solidFill>
                        <a:srgbClr val="000000"/>
                      </a:solidFill>
                      <a:prstDash val="solid"/>
                      <a:round/>
                      <a:headEnd type="none" w="med" len="med"/>
                      <a:tailEnd type="none" w="med" len="med"/>
                    </a:lnR>
                    <a:lnT w="6985" cap="flat" cmpd="sng" algn="ctr">
                      <a:solidFill>
                        <a:srgbClr val="000000"/>
                      </a:solidFill>
                      <a:prstDash val="solid"/>
                      <a:round/>
                      <a:headEnd type="none" w="med" len="med"/>
                      <a:tailEnd type="none" w="med" len="med"/>
                    </a:lnT>
                    <a:lnB w="6985" cap="flat" cmpd="sng" algn="ctr">
                      <a:solidFill>
                        <a:srgbClr val="000000"/>
                      </a:solidFill>
                      <a:prstDash val="solid"/>
                      <a:round/>
                      <a:headEnd type="none" w="med" len="med"/>
                      <a:tailEnd type="none" w="med" len="med"/>
                    </a:lnB>
                    <a:solidFill>
                      <a:srgbClr val="E7EAED"/>
                    </a:solidFill>
                  </a:tcPr>
                </a:tc>
                <a:tc>
                  <a:txBody>
                    <a:bodyPr/>
                    <a:lstStyle/>
                    <a:p>
                      <a:pPr marL="0" algn="r" rtl="0" eaLnBrk="1" fontAlgn="base" latinLnBrk="0" hangingPunct="1">
                        <a:lnSpc>
                          <a:spcPts val="860"/>
                        </a:lnSpc>
                        <a:buNone/>
                      </a:pPr>
                      <a:r>
                        <a:rPr lang="en-US" sz="1000" b="0" i="0" u="none" strike="noStrike" kern="1200" dirty="0">
                          <a:solidFill>
                            <a:srgbClr val="232F67"/>
                          </a:solidFill>
                          <a:effectLst/>
                          <a:latin typeface="+mn-lt"/>
                          <a:ea typeface="+mn-ea"/>
                          <a:cs typeface="+mn-cs"/>
                        </a:rPr>
                        <a:t>(26,103)</a:t>
                      </a:r>
                    </a:p>
                  </a:txBody>
                  <a:tcPr marL="90170" marR="90170" marT="45085" marB="45085" anchor="ctr">
                    <a:lnL w="6985" cap="flat" cmpd="sng" algn="ctr">
                      <a:solidFill>
                        <a:srgbClr val="000000"/>
                      </a:solidFill>
                      <a:prstDash val="solid"/>
                      <a:round/>
                      <a:headEnd type="none" w="med" len="med"/>
                      <a:tailEnd type="none" w="med" len="med"/>
                    </a:lnL>
                    <a:lnR w="6985" cap="flat" cmpd="sng" algn="ctr">
                      <a:solidFill>
                        <a:srgbClr val="000000"/>
                      </a:solidFill>
                      <a:prstDash val="solid"/>
                      <a:round/>
                      <a:headEnd type="none" w="med" len="med"/>
                      <a:tailEnd type="none" w="med" len="med"/>
                    </a:lnR>
                    <a:lnT w="6985" cap="flat" cmpd="sng" algn="ctr">
                      <a:solidFill>
                        <a:srgbClr val="000000"/>
                      </a:solidFill>
                      <a:prstDash val="solid"/>
                      <a:round/>
                      <a:headEnd type="none" w="med" len="med"/>
                      <a:tailEnd type="none" w="med" len="med"/>
                    </a:lnT>
                    <a:lnB w="6985" cap="flat" cmpd="sng" algn="ctr">
                      <a:solidFill>
                        <a:srgbClr val="000000"/>
                      </a:solidFill>
                      <a:prstDash val="solid"/>
                      <a:round/>
                      <a:headEnd type="none" w="med" len="med"/>
                      <a:tailEnd type="none" w="med" len="med"/>
                    </a:lnB>
                    <a:solidFill>
                      <a:srgbClr val="E7EAED"/>
                    </a:solidFill>
                  </a:tcPr>
                </a:tc>
                <a:tc>
                  <a:txBody>
                    <a:bodyPr/>
                    <a:lstStyle/>
                    <a:p>
                      <a:pPr marL="0" algn="r" rtl="0" eaLnBrk="1" fontAlgn="base" latinLnBrk="0" hangingPunct="1">
                        <a:lnSpc>
                          <a:spcPts val="860"/>
                        </a:lnSpc>
                        <a:buNone/>
                      </a:pPr>
                      <a:r>
                        <a:rPr lang="en-US" sz="1000" b="0" i="0" u="none" strike="noStrike" kern="1200" dirty="0">
                          <a:solidFill>
                            <a:srgbClr val="232F67"/>
                          </a:solidFill>
                          <a:effectLst/>
                          <a:latin typeface="+mn-lt"/>
                          <a:ea typeface="+mn-ea"/>
                          <a:cs typeface="+mn-cs"/>
                        </a:rPr>
                        <a:t>(305,394)</a:t>
                      </a:r>
                    </a:p>
                  </a:txBody>
                  <a:tcPr marL="90170" marR="90170" marT="45085" marB="45085" anchor="ctr">
                    <a:lnL w="6985" cap="flat" cmpd="sng" algn="ctr">
                      <a:solidFill>
                        <a:srgbClr val="000000"/>
                      </a:solidFill>
                      <a:prstDash val="solid"/>
                      <a:round/>
                      <a:headEnd type="none" w="med" len="med"/>
                      <a:tailEnd type="none" w="med" len="med"/>
                    </a:lnL>
                    <a:lnR w="6985" cap="flat" cmpd="sng" algn="ctr">
                      <a:solidFill>
                        <a:srgbClr val="000000"/>
                      </a:solidFill>
                      <a:prstDash val="solid"/>
                      <a:round/>
                      <a:headEnd type="none" w="med" len="med"/>
                      <a:tailEnd type="none" w="med" len="med"/>
                    </a:lnR>
                    <a:lnT w="6985" cap="flat" cmpd="sng" algn="ctr">
                      <a:solidFill>
                        <a:srgbClr val="000000"/>
                      </a:solidFill>
                      <a:prstDash val="solid"/>
                      <a:round/>
                      <a:headEnd type="none" w="med" len="med"/>
                      <a:tailEnd type="none" w="med" len="med"/>
                    </a:lnT>
                    <a:lnB w="6985" cap="flat" cmpd="sng" algn="ctr">
                      <a:solidFill>
                        <a:srgbClr val="000000"/>
                      </a:solidFill>
                      <a:prstDash val="solid"/>
                      <a:round/>
                      <a:headEnd type="none" w="med" len="med"/>
                      <a:tailEnd type="none" w="med" len="med"/>
                    </a:lnB>
                    <a:solidFill>
                      <a:srgbClr val="E7EAED"/>
                    </a:solidFill>
                  </a:tcPr>
                </a:tc>
                <a:tc>
                  <a:txBody>
                    <a:bodyPr/>
                    <a:lstStyle/>
                    <a:p>
                      <a:pPr marL="0" algn="r" rtl="0" eaLnBrk="1" fontAlgn="base" latinLnBrk="0" hangingPunct="1">
                        <a:lnSpc>
                          <a:spcPts val="860"/>
                        </a:lnSpc>
                        <a:buNone/>
                      </a:pPr>
                      <a:r>
                        <a:rPr lang="en-US" sz="1000" b="0" i="0" u="none" strike="noStrike" kern="1200">
                          <a:solidFill>
                            <a:srgbClr val="232F67"/>
                          </a:solidFill>
                          <a:effectLst/>
                          <a:latin typeface="+mn-lt"/>
                          <a:ea typeface="+mn-ea"/>
                          <a:cs typeface="+mn-cs"/>
                        </a:rPr>
                        <a:t>(681,171)</a:t>
                      </a:r>
                    </a:p>
                  </a:txBody>
                  <a:tcPr marL="90170" marR="90170" marT="45085" marB="45085" anchor="ctr">
                    <a:lnL w="6985"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6985" cap="flat" cmpd="sng" algn="ctr">
                      <a:solidFill>
                        <a:srgbClr val="000000"/>
                      </a:solidFill>
                      <a:prstDash val="solid"/>
                      <a:round/>
                      <a:headEnd type="none" w="med" len="med"/>
                      <a:tailEnd type="none" w="med" len="med"/>
                    </a:lnT>
                    <a:lnB w="6985" cap="flat" cmpd="sng" algn="ctr">
                      <a:solidFill>
                        <a:srgbClr val="000000"/>
                      </a:solidFill>
                      <a:prstDash val="solid"/>
                      <a:round/>
                      <a:headEnd type="none" w="med" len="med"/>
                      <a:tailEnd type="none" w="med" len="med"/>
                    </a:lnB>
                    <a:solidFill>
                      <a:srgbClr val="E7EAED"/>
                    </a:solidFill>
                  </a:tcPr>
                </a:tc>
                <a:tc>
                  <a:txBody>
                    <a:bodyPr/>
                    <a:lstStyle/>
                    <a:p>
                      <a:pPr marL="0" algn="r" rtl="0" eaLnBrk="1" fontAlgn="base" latinLnBrk="0" hangingPunct="1">
                        <a:lnSpc>
                          <a:spcPts val="860"/>
                        </a:lnSpc>
                        <a:buNone/>
                      </a:pPr>
                      <a:r>
                        <a:rPr lang="en-US" sz="1000" b="0" i="0" u="none" strike="noStrike" kern="1200">
                          <a:solidFill>
                            <a:srgbClr val="232F67"/>
                          </a:solidFill>
                          <a:effectLst/>
                          <a:latin typeface="Calibri"/>
                        </a:rPr>
                        <a:t>(543,751)</a:t>
                      </a:r>
                      <a:endParaRPr lang="en-US" sz="1000" b="0" i="0" u="none" strike="noStrike">
                        <a:effectLst/>
                        <a:latin typeface="Calibri"/>
                      </a:endParaRPr>
                    </a:p>
                  </a:txBody>
                  <a:tcPr marL="90170" marR="90170" marT="45085" marB="45085"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985" cap="flat" cmpd="sng" algn="ctr">
                      <a:solidFill>
                        <a:srgbClr val="000000"/>
                      </a:solidFill>
                      <a:prstDash val="solid"/>
                      <a:round/>
                      <a:headEnd type="none" w="med" len="med"/>
                      <a:tailEnd type="none" w="med" len="med"/>
                    </a:lnT>
                    <a:lnB w="6985" cap="flat" cmpd="sng" algn="ctr">
                      <a:solidFill>
                        <a:srgbClr val="000000"/>
                      </a:solidFill>
                      <a:prstDash val="solid"/>
                      <a:round/>
                      <a:headEnd type="none" w="med" len="med"/>
                      <a:tailEnd type="none" w="med" len="med"/>
                    </a:lnB>
                    <a:solidFill>
                      <a:srgbClr val="E7EAED"/>
                    </a:solidFill>
                  </a:tcPr>
                </a:tc>
                <a:tc>
                  <a:txBody>
                    <a:bodyPr/>
                    <a:lstStyle/>
                    <a:p>
                      <a:pPr marL="0" algn="r" rtl="0" eaLnBrk="1" fontAlgn="base" latinLnBrk="0" hangingPunct="1">
                        <a:lnSpc>
                          <a:spcPts val="860"/>
                        </a:lnSpc>
                        <a:buNone/>
                      </a:pPr>
                      <a:r>
                        <a:rPr lang="en-US" sz="1000" b="0" i="0" u="none" strike="noStrike" kern="1200">
                          <a:solidFill>
                            <a:srgbClr val="232F67"/>
                          </a:solidFill>
                          <a:effectLst/>
                          <a:latin typeface="Calibri"/>
                        </a:rPr>
                        <a:t>541,760 </a:t>
                      </a:r>
                      <a:endParaRPr lang="en-US" sz="1000" b="0" i="0" u="none" strike="noStrike">
                        <a:effectLst/>
                        <a:latin typeface="Calibri"/>
                      </a:endParaRPr>
                    </a:p>
                  </a:txBody>
                  <a:tcPr marL="90170" marR="90170" marT="45085" marB="45085"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985" cap="flat" cmpd="sng" algn="ctr">
                      <a:solidFill>
                        <a:srgbClr val="000000"/>
                      </a:solidFill>
                      <a:prstDash val="solid"/>
                      <a:round/>
                      <a:headEnd type="none" w="med" len="med"/>
                      <a:tailEnd type="none" w="med" len="med"/>
                    </a:lnT>
                    <a:lnB w="6985" cap="flat" cmpd="sng" algn="ctr">
                      <a:solidFill>
                        <a:srgbClr val="000000"/>
                      </a:solidFill>
                      <a:prstDash val="solid"/>
                      <a:round/>
                      <a:headEnd type="none" w="med" len="med"/>
                      <a:tailEnd type="none" w="med" len="med"/>
                    </a:lnB>
                    <a:solidFill>
                      <a:srgbClr val="E7EAED"/>
                    </a:solidFill>
                  </a:tcPr>
                </a:tc>
                <a:tc>
                  <a:txBody>
                    <a:bodyPr/>
                    <a:lstStyle/>
                    <a:p>
                      <a:pPr marL="0" algn="r" rtl="0" eaLnBrk="1" fontAlgn="base" latinLnBrk="0" hangingPunct="1">
                        <a:lnSpc>
                          <a:spcPts val="860"/>
                        </a:lnSpc>
                        <a:buNone/>
                      </a:pPr>
                      <a:r>
                        <a:rPr lang="en-US" sz="1000" b="0" i="0" u="none" strike="noStrike" kern="1200">
                          <a:solidFill>
                            <a:srgbClr val="232F67"/>
                          </a:solidFill>
                          <a:effectLst/>
                          <a:latin typeface="Calibri"/>
                        </a:rPr>
                        <a:t>33,496</a:t>
                      </a:r>
                      <a:endParaRPr lang="en-US" sz="1000" b="0" i="0" u="none" strike="noStrike">
                        <a:effectLst/>
                        <a:latin typeface="Calibri"/>
                      </a:endParaRPr>
                    </a:p>
                  </a:txBody>
                  <a:tcPr marL="90170" marR="90170" marT="45085" marB="45085" anchor="ctr">
                    <a:lnL w="12700" cap="flat" cmpd="sng" algn="ctr">
                      <a:solidFill>
                        <a:srgbClr val="FFFFFF"/>
                      </a:solidFill>
                      <a:prstDash val="solid"/>
                      <a:round/>
                      <a:headEnd type="none" w="med" len="med"/>
                      <a:tailEnd type="none" w="med" len="med"/>
                    </a:lnL>
                    <a:lnR w="6985" cap="flat" cmpd="sng" algn="ctr">
                      <a:solidFill>
                        <a:srgbClr val="000000"/>
                      </a:solidFill>
                      <a:prstDash val="solid"/>
                      <a:round/>
                      <a:headEnd type="none" w="med" len="med"/>
                      <a:tailEnd type="none" w="med" len="med"/>
                    </a:lnR>
                    <a:lnT w="6985" cap="flat" cmpd="sng" algn="ctr">
                      <a:solidFill>
                        <a:srgbClr val="000000"/>
                      </a:solidFill>
                      <a:prstDash val="solid"/>
                      <a:round/>
                      <a:headEnd type="none" w="med" len="med"/>
                      <a:tailEnd type="none" w="med" len="med"/>
                    </a:lnT>
                    <a:lnB w="6985" cap="flat" cmpd="sng" algn="ctr">
                      <a:solidFill>
                        <a:srgbClr val="000000"/>
                      </a:solidFill>
                      <a:prstDash val="solid"/>
                      <a:round/>
                      <a:headEnd type="none" w="med" len="med"/>
                      <a:tailEnd type="none" w="med" len="med"/>
                    </a:lnB>
                    <a:solidFill>
                      <a:srgbClr val="E7EAED"/>
                    </a:solidFill>
                  </a:tcPr>
                </a:tc>
                <a:extLst>
                  <a:ext uri="{0D108BD9-81ED-4DB2-BD59-A6C34878D82A}">
                    <a16:rowId xmlns:a16="http://schemas.microsoft.com/office/drawing/2014/main" val="1963563442"/>
                  </a:ext>
                </a:extLst>
              </a:tr>
              <a:tr h="203982">
                <a:tc>
                  <a:txBody>
                    <a:bodyPr/>
                    <a:lstStyle/>
                    <a:p>
                      <a:pPr marL="0" algn="l" rtl="0" eaLnBrk="1" fontAlgn="base" latinLnBrk="0" hangingPunct="1">
                        <a:lnSpc>
                          <a:spcPts val="860"/>
                        </a:lnSpc>
                        <a:buNone/>
                      </a:pPr>
                      <a:r>
                        <a:rPr lang="en-US" sz="1050" b="1" i="0" u="none" strike="noStrike" kern="1200">
                          <a:solidFill>
                            <a:srgbClr val="232F67"/>
                          </a:solidFill>
                          <a:effectLst/>
                          <a:latin typeface="Calibri"/>
                        </a:rPr>
                        <a:t>(Loss)/ income from investments</a:t>
                      </a:r>
                      <a:endParaRPr lang="en-US" sz="1050" b="0" i="0" u="none" strike="noStrike">
                        <a:effectLst/>
                        <a:latin typeface="Calibri"/>
                      </a:endParaRPr>
                    </a:p>
                  </a:txBody>
                  <a:tcPr marL="90170" marR="90170" marT="45085" marB="45085" anchor="ctr">
                    <a:lnL w="6985" cap="flat" cmpd="sng" algn="ctr">
                      <a:solidFill>
                        <a:srgbClr val="000000"/>
                      </a:solidFill>
                      <a:prstDash val="solid"/>
                      <a:round/>
                      <a:headEnd type="none" w="med" len="med"/>
                      <a:tailEnd type="none" w="med" len="med"/>
                    </a:lnL>
                    <a:lnR w="6985" cap="flat" cmpd="sng" algn="ctr">
                      <a:solidFill>
                        <a:srgbClr val="000000"/>
                      </a:solidFill>
                      <a:prstDash val="solid"/>
                      <a:round/>
                      <a:headEnd type="none" w="med" len="med"/>
                      <a:tailEnd type="none" w="med" len="med"/>
                    </a:lnR>
                    <a:lnT w="6985" cap="flat" cmpd="sng" algn="ctr">
                      <a:solidFill>
                        <a:srgbClr val="000000"/>
                      </a:solidFill>
                      <a:prstDash val="solid"/>
                      <a:round/>
                      <a:headEnd type="none" w="med" len="med"/>
                      <a:tailEnd type="none" w="med" len="med"/>
                    </a:lnT>
                    <a:lnB w="6985" cap="flat" cmpd="sng" algn="ctr">
                      <a:solidFill>
                        <a:srgbClr val="000000"/>
                      </a:solidFill>
                      <a:prstDash val="solid"/>
                      <a:round/>
                      <a:headEnd type="none" w="med" len="med"/>
                      <a:tailEnd type="none" w="med" len="med"/>
                    </a:lnB>
                    <a:solidFill>
                      <a:srgbClr val="CCD2D8"/>
                    </a:solidFill>
                  </a:tcPr>
                </a:tc>
                <a:tc>
                  <a:txBody>
                    <a:bodyPr/>
                    <a:lstStyle/>
                    <a:p>
                      <a:pPr marL="0" algn="r" rtl="0" eaLnBrk="1" fontAlgn="base" latinLnBrk="0" hangingPunct="1">
                        <a:lnSpc>
                          <a:spcPts val="860"/>
                        </a:lnSpc>
                        <a:buNone/>
                      </a:pPr>
                      <a:r>
                        <a:rPr lang="en-US" sz="1000" b="1" i="0" u="none" strike="noStrike" kern="1200" dirty="0">
                          <a:solidFill>
                            <a:srgbClr val="232F67"/>
                          </a:solidFill>
                          <a:effectLst/>
                          <a:latin typeface="Calibri"/>
                          <a:ea typeface="+mn-ea"/>
                          <a:cs typeface="+mn-cs"/>
                        </a:rPr>
                        <a:t>(26,083</a:t>
                      </a:r>
                      <a:r>
                        <a:rPr lang="en-US" sz="1000" b="0" i="0" u="none" strike="noStrike" kern="1200" dirty="0">
                          <a:solidFill>
                            <a:srgbClr val="232F67"/>
                          </a:solidFill>
                          <a:effectLst/>
                          <a:latin typeface="Calibri"/>
                          <a:ea typeface="+mn-ea"/>
                          <a:cs typeface="+mn-cs"/>
                        </a:rPr>
                        <a:t>)</a:t>
                      </a:r>
                    </a:p>
                  </a:txBody>
                  <a:tcPr marL="90170" marR="90170" marT="45085" marB="45085" anchor="ctr">
                    <a:lnL w="6985" cap="flat" cmpd="sng" algn="ctr">
                      <a:solidFill>
                        <a:srgbClr val="000000"/>
                      </a:solidFill>
                      <a:prstDash val="solid"/>
                      <a:round/>
                      <a:headEnd type="none" w="med" len="med"/>
                      <a:tailEnd type="none" w="med" len="med"/>
                    </a:lnL>
                    <a:lnR w="6985" cap="flat" cmpd="sng" algn="ctr">
                      <a:solidFill>
                        <a:srgbClr val="000000"/>
                      </a:solidFill>
                      <a:prstDash val="solid"/>
                      <a:round/>
                      <a:headEnd type="none" w="med" len="med"/>
                      <a:tailEnd type="none" w="med" len="med"/>
                    </a:lnR>
                    <a:lnT w="6985" cap="flat" cmpd="sng" algn="ctr">
                      <a:solidFill>
                        <a:srgbClr val="000000"/>
                      </a:solidFill>
                      <a:prstDash val="solid"/>
                      <a:round/>
                      <a:headEnd type="none" w="med" len="med"/>
                      <a:tailEnd type="none" w="med" len="med"/>
                    </a:lnT>
                    <a:lnB w="6985" cap="flat" cmpd="sng" algn="ctr">
                      <a:solidFill>
                        <a:srgbClr val="000000"/>
                      </a:solidFill>
                      <a:prstDash val="solid"/>
                      <a:round/>
                      <a:headEnd type="none" w="med" len="med"/>
                      <a:tailEnd type="none" w="med" len="med"/>
                    </a:lnB>
                    <a:solidFill>
                      <a:srgbClr val="CCD2D8"/>
                    </a:solidFill>
                  </a:tcPr>
                </a:tc>
                <a:tc>
                  <a:txBody>
                    <a:bodyPr/>
                    <a:lstStyle/>
                    <a:p>
                      <a:pPr marL="0" algn="r" rtl="0" eaLnBrk="1" fontAlgn="base" latinLnBrk="0" hangingPunct="1">
                        <a:lnSpc>
                          <a:spcPts val="860"/>
                        </a:lnSpc>
                        <a:buNone/>
                      </a:pPr>
                      <a:r>
                        <a:rPr lang="en-US" sz="1000" b="1" i="0" u="none" strike="noStrike" kern="1200" dirty="0">
                          <a:solidFill>
                            <a:srgbClr val="232F67"/>
                          </a:solidFill>
                          <a:effectLst/>
                          <a:latin typeface="Calibri"/>
                          <a:ea typeface="+mn-ea"/>
                          <a:cs typeface="+mn-cs"/>
                        </a:rPr>
                        <a:t>(305,394)</a:t>
                      </a:r>
                    </a:p>
                  </a:txBody>
                  <a:tcPr marL="90170" marR="90170" marT="45085" marB="45085" anchor="ctr">
                    <a:lnL w="6985" cap="flat" cmpd="sng" algn="ctr">
                      <a:solidFill>
                        <a:srgbClr val="000000"/>
                      </a:solidFill>
                      <a:prstDash val="solid"/>
                      <a:round/>
                      <a:headEnd type="none" w="med" len="med"/>
                      <a:tailEnd type="none" w="med" len="med"/>
                    </a:lnL>
                    <a:lnR w="6985" cap="flat" cmpd="sng" algn="ctr">
                      <a:solidFill>
                        <a:srgbClr val="000000"/>
                      </a:solidFill>
                      <a:prstDash val="solid"/>
                      <a:round/>
                      <a:headEnd type="none" w="med" len="med"/>
                      <a:tailEnd type="none" w="med" len="med"/>
                    </a:lnR>
                    <a:lnT w="6985" cap="flat" cmpd="sng" algn="ctr">
                      <a:solidFill>
                        <a:srgbClr val="000000"/>
                      </a:solidFill>
                      <a:prstDash val="solid"/>
                      <a:round/>
                      <a:headEnd type="none" w="med" len="med"/>
                      <a:tailEnd type="none" w="med" len="med"/>
                    </a:lnT>
                    <a:lnB w="6985" cap="flat" cmpd="sng" algn="ctr">
                      <a:solidFill>
                        <a:srgbClr val="000000"/>
                      </a:solidFill>
                      <a:prstDash val="solid"/>
                      <a:round/>
                      <a:headEnd type="none" w="med" len="med"/>
                      <a:tailEnd type="none" w="med" len="med"/>
                    </a:lnB>
                    <a:solidFill>
                      <a:srgbClr val="CCD2D8"/>
                    </a:solidFill>
                  </a:tcPr>
                </a:tc>
                <a:tc>
                  <a:txBody>
                    <a:bodyPr/>
                    <a:lstStyle/>
                    <a:p>
                      <a:pPr marL="0" algn="r" rtl="0" eaLnBrk="1" fontAlgn="base" latinLnBrk="0" hangingPunct="1">
                        <a:lnSpc>
                          <a:spcPts val="860"/>
                        </a:lnSpc>
                        <a:buNone/>
                      </a:pPr>
                      <a:r>
                        <a:rPr lang="en-US" sz="1000" b="0" i="0" u="none" strike="noStrike" kern="1200">
                          <a:solidFill>
                            <a:srgbClr val="232F67"/>
                          </a:solidFill>
                          <a:effectLst/>
                          <a:latin typeface="Calibri"/>
                        </a:rPr>
                        <a:t>(</a:t>
                      </a:r>
                      <a:r>
                        <a:rPr lang="en-US" sz="1000" b="1" i="0" u="none" strike="noStrike" kern="1200">
                          <a:solidFill>
                            <a:srgbClr val="232F67"/>
                          </a:solidFill>
                          <a:effectLst/>
                          <a:latin typeface="Calibri"/>
                        </a:rPr>
                        <a:t>681,171</a:t>
                      </a:r>
                      <a:r>
                        <a:rPr lang="en-US" sz="1000" b="0" i="0" u="none" strike="noStrike" kern="1200">
                          <a:solidFill>
                            <a:srgbClr val="232F67"/>
                          </a:solidFill>
                          <a:effectLst/>
                          <a:latin typeface="Calibri"/>
                        </a:rPr>
                        <a:t>)</a:t>
                      </a:r>
                      <a:endParaRPr lang="en-US" sz="1000" b="0" i="0" u="none" strike="noStrike">
                        <a:effectLst/>
                        <a:latin typeface="Calibri"/>
                      </a:endParaRPr>
                    </a:p>
                  </a:txBody>
                  <a:tcPr marL="90170" marR="90170" marT="45085" marB="45085" anchor="ctr">
                    <a:lnL w="6985"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6985" cap="flat" cmpd="sng" algn="ctr">
                      <a:solidFill>
                        <a:srgbClr val="000000"/>
                      </a:solidFill>
                      <a:prstDash val="solid"/>
                      <a:round/>
                      <a:headEnd type="none" w="med" len="med"/>
                      <a:tailEnd type="none" w="med" len="med"/>
                    </a:lnT>
                    <a:lnB w="6985" cap="flat" cmpd="sng" algn="ctr">
                      <a:solidFill>
                        <a:srgbClr val="000000"/>
                      </a:solidFill>
                      <a:prstDash val="solid"/>
                      <a:round/>
                      <a:headEnd type="none" w="med" len="med"/>
                      <a:tailEnd type="none" w="med" len="med"/>
                    </a:lnB>
                    <a:solidFill>
                      <a:srgbClr val="CCD2D8"/>
                    </a:solidFill>
                  </a:tcPr>
                </a:tc>
                <a:tc>
                  <a:txBody>
                    <a:bodyPr/>
                    <a:lstStyle/>
                    <a:p>
                      <a:pPr marL="0" algn="r" rtl="0" eaLnBrk="1" fontAlgn="base" latinLnBrk="0" hangingPunct="1">
                        <a:lnSpc>
                          <a:spcPts val="860"/>
                        </a:lnSpc>
                        <a:buNone/>
                      </a:pPr>
                      <a:r>
                        <a:rPr lang="en-US" sz="1000" b="0" i="0" u="none" strike="noStrike" kern="1200">
                          <a:solidFill>
                            <a:srgbClr val="232F67"/>
                          </a:solidFill>
                          <a:effectLst/>
                          <a:latin typeface="Calibri"/>
                        </a:rPr>
                        <a:t>(</a:t>
                      </a:r>
                      <a:r>
                        <a:rPr lang="en-US" sz="1000" b="1" i="0" u="none" strike="noStrike" kern="1200">
                          <a:solidFill>
                            <a:srgbClr val="232F67"/>
                          </a:solidFill>
                          <a:effectLst/>
                          <a:latin typeface="Calibri"/>
                        </a:rPr>
                        <a:t>543,335</a:t>
                      </a:r>
                      <a:r>
                        <a:rPr lang="en-US" sz="1000" b="0" i="0" u="none" strike="noStrike" kern="1200">
                          <a:solidFill>
                            <a:srgbClr val="232F67"/>
                          </a:solidFill>
                          <a:effectLst/>
                          <a:latin typeface="Calibri"/>
                        </a:rPr>
                        <a:t>)</a:t>
                      </a:r>
                      <a:endParaRPr lang="en-US" sz="1000" b="0" i="0" u="none" strike="noStrike">
                        <a:effectLst/>
                        <a:latin typeface="Calibri"/>
                      </a:endParaRPr>
                    </a:p>
                  </a:txBody>
                  <a:tcPr marL="90170" marR="90170" marT="45085" marB="45085"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985" cap="flat" cmpd="sng" algn="ctr">
                      <a:solidFill>
                        <a:srgbClr val="000000"/>
                      </a:solidFill>
                      <a:prstDash val="solid"/>
                      <a:round/>
                      <a:headEnd type="none" w="med" len="med"/>
                      <a:tailEnd type="none" w="med" len="med"/>
                    </a:lnT>
                    <a:lnB w="6985" cap="flat" cmpd="sng" algn="ctr">
                      <a:solidFill>
                        <a:srgbClr val="000000"/>
                      </a:solidFill>
                      <a:prstDash val="solid"/>
                      <a:round/>
                      <a:headEnd type="none" w="med" len="med"/>
                      <a:tailEnd type="none" w="med" len="med"/>
                    </a:lnB>
                    <a:solidFill>
                      <a:srgbClr val="CCD2D8"/>
                    </a:solidFill>
                  </a:tcPr>
                </a:tc>
                <a:tc>
                  <a:txBody>
                    <a:bodyPr/>
                    <a:lstStyle/>
                    <a:p>
                      <a:pPr marL="0" algn="r" rtl="0" eaLnBrk="1" fontAlgn="base" latinLnBrk="0" hangingPunct="1">
                        <a:lnSpc>
                          <a:spcPts val="860"/>
                        </a:lnSpc>
                        <a:buNone/>
                      </a:pPr>
                      <a:r>
                        <a:rPr lang="en-US" sz="1000" b="1" i="0" u="none" strike="noStrike" kern="1200">
                          <a:solidFill>
                            <a:srgbClr val="232F67"/>
                          </a:solidFill>
                          <a:effectLst/>
                          <a:latin typeface="Calibri"/>
                        </a:rPr>
                        <a:t>546,436 </a:t>
                      </a:r>
                      <a:endParaRPr lang="en-US" sz="1000" b="0" i="0" u="none" strike="noStrike">
                        <a:effectLst/>
                        <a:latin typeface="Calibri"/>
                      </a:endParaRPr>
                    </a:p>
                  </a:txBody>
                  <a:tcPr marL="90170" marR="90170" marT="45085" marB="45085"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985" cap="flat" cmpd="sng" algn="ctr">
                      <a:solidFill>
                        <a:srgbClr val="000000"/>
                      </a:solidFill>
                      <a:prstDash val="solid"/>
                      <a:round/>
                      <a:headEnd type="none" w="med" len="med"/>
                      <a:tailEnd type="none" w="med" len="med"/>
                    </a:lnT>
                    <a:lnB w="6985" cap="flat" cmpd="sng" algn="ctr">
                      <a:solidFill>
                        <a:srgbClr val="000000"/>
                      </a:solidFill>
                      <a:prstDash val="solid"/>
                      <a:round/>
                      <a:headEnd type="none" w="med" len="med"/>
                      <a:tailEnd type="none" w="med" len="med"/>
                    </a:lnB>
                    <a:solidFill>
                      <a:srgbClr val="CCD2D8"/>
                    </a:solidFill>
                  </a:tcPr>
                </a:tc>
                <a:tc>
                  <a:txBody>
                    <a:bodyPr/>
                    <a:lstStyle/>
                    <a:p>
                      <a:pPr marL="0" algn="r" rtl="0" eaLnBrk="1" fontAlgn="base" latinLnBrk="0" hangingPunct="1">
                        <a:lnSpc>
                          <a:spcPts val="860"/>
                        </a:lnSpc>
                        <a:buNone/>
                      </a:pPr>
                      <a:r>
                        <a:rPr lang="en-US" sz="1000" b="1" i="0" u="none" strike="noStrike" kern="1200">
                          <a:solidFill>
                            <a:srgbClr val="232F67"/>
                          </a:solidFill>
                          <a:effectLst/>
                          <a:latin typeface="Calibri"/>
                        </a:rPr>
                        <a:t>46,089</a:t>
                      </a:r>
                      <a:endParaRPr lang="en-US" sz="1000" b="0" i="0" u="none" strike="noStrike">
                        <a:effectLst/>
                        <a:latin typeface="Calibri"/>
                      </a:endParaRPr>
                    </a:p>
                  </a:txBody>
                  <a:tcPr marL="90170" marR="90170" marT="45085" marB="45085" anchor="ctr">
                    <a:lnL w="12700" cap="flat" cmpd="sng" algn="ctr">
                      <a:solidFill>
                        <a:srgbClr val="FFFFFF"/>
                      </a:solidFill>
                      <a:prstDash val="solid"/>
                      <a:round/>
                      <a:headEnd type="none" w="med" len="med"/>
                      <a:tailEnd type="none" w="med" len="med"/>
                    </a:lnL>
                    <a:lnR w="6985" cap="flat" cmpd="sng" algn="ctr">
                      <a:solidFill>
                        <a:srgbClr val="000000"/>
                      </a:solidFill>
                      <a:prstDash val="solid"/>
                      <a:round/>
                      <a:headEnd type="none" w="med" len="med"/>
                      <a:tailEnd type="none" w="med" len="med"/>
                    </a:lnR>
                    <a:lnT w="6985" cap="flat" cmpd="sng" algn="ctr">
                      <a:solidFill>
                        <a:srgbClr val="000000"/>
                      </a:solidFill>
                      <a:prstDash val="solid"/>
                      <a:round/>
                      <a:headEnd type="none" w="med" len="med"/>
                      <a:tailEnd type="none" w="med" len="med"/>
                    </a:lnT>
                    <a:lnB w="6985" cap="flat" cmpd="sng" algn="ctr">
                      <a:solidFill>
                        <a:srgbClr val="000000"/>
                      </a:solidFill>
                      <a:prstDash val="solid"/>
                      <a:round/>
                      <a:headEnd type="none" w="med" len="med"/>
                      <a:tailEnd type="none" w="med" len="med"/>
                    </a:lnB>
                    <a:solidFill>
                      <a:srgbClr val="CCD2D8"/>
                    </a:solidFill>
                  </a:tcPr>
                </a:tc>
                <a:extLst>
                  <a:ext uri="{0D108BD9-81ED-4DB2-BD59-A6C34878D82A}">
                    <a16:rowId xmlns:a16="http://schemas.microsoft.com/office/drawing/2014/main" val="1362755375"/>
                  </a:ext>
                </a:extLst>
              </a:tr>
              <a:tr h="187378">
                <a:tc>
                  <a:txBody>
                    <a:bodyPr/>
                    <a:lstStyle/>
                    <a:p>
                      <a:pPr marL="0" algn="l" rtl="0" eaLnBrk="1" fontAlgn="base" latinLnBrk="0" hangingPunct="1">
                        <a:lnSpc>
                          <a:spcPts val="307"/>
                        </a:lnSpc>
                        <a:buNone/>
                      </a:pPr>
                      <a:endParaRPr lang="en-US" sz="1050" b="0" i="0" u="none" strike="noStrike" kern="1200">
                        <a:solidFill>
                          <a:srgbClr val="000000"/>
                        </a:solidFill>
                        <a:effectLst/>
                        <a:latin typeface="Calibri"/>
                      </a:endParaRPr>
                    </a:p>
                  </a:txBody>
                  <a:tcPr marL="90170" marR="90170" marT="45085" marB="45085" anchor="ctr">
                    <a:lnL w="6985" cap="flat" cmpd="sng" algn="ctr">
                      <a:solidFill>
                        <a:srgbClr val="000000"/>
                      </a:solidFill>
                      <a:prstDash val="solid"/>
                      <a:round/>
                      <a:headEnd type="none" w="med" len="med"/>
                      <a:tailEnd type="none" w="med" len="med"/>
                    </a:lnL>
                    <a:lnR w="6985" cap="flat" cmpd="sng" algn="ctr">
                      <a:solidFill>
                        <a:srgbClr val="000000"/>
                      </a:solidFill>
                      <a:prstDash val="solid"/>
                      <a:round/>
                      <a:headEnd type="none" w="med" len="med"/>
                      <a:tailEnd type="none" w="med" len="med"/>
                    </a:lnR>
                    <a:lnT w="6985" cap="flat" cmpd="sng" algn="ctr">
                      <a:solidFill>
                        <a:srgbClr val="000000"/>
                      </a:solidFill>
                      <a:prstDash val="solid"/>
                      <a:round/>
                      <a:headEnd type="none" w="med" len="med"/>
                      <a:tailEnd type="none" w="med" len="med"/>
                    </a:lnT>
                    <a:lnB w="6985" cap="flat" cmpd="sng" algn="ctr">
                      <a:solidFill>
                        <a:srgbClr val="000000"/>
                      </a:solidFill>
                      <a:prstDash val="solid"/>
                      <a:round/>
                      <a:headEnd type="none" w="med" len="med"/>
                      <a:tailEnd type="none" w="med" len="med"/>
                    </a:lnB>
                    <a:solidFill>
                      <a:srgbClr val="E7EAED"/>
                    </a:solidFill>
                  </a:tcPr>
                </a:tc>
                <a:tc>
                  <a:txBody>
                    <a:bodyPr/>
                    <a:lstStyle/>
                    <a:p>
                      <a:pPr marL="0" algn="r" rtl="0" eaLnBrk="1" fontAlgn="base" latinLnBrk="0" hangingPunct="1">
                        <a:lnSpc>
                          <a:spcPts val="860"/>
                        </a:lnSpc>
                        <a:buNone/>
                      </a:pPr>
                      <a:endParaRPr lang="en-US" sz="1000" b="1" i="0" u="none" strike="noStrike" kern="1200">
                        <a:solidFill>
                          <a:srgbClr val="232F67"/>
                        </a:solidFill>
                        <a:effectLst/>
                        <a:highlight>
                          <a:srgbClr val="FFFF00"/>
                        </a:highlight>
                        <a:latin typeface="Calibri"/>
                      </a:endParaRPr>
                    </a:p>
                  </a:txBody>
                  <a:tcPr marL="90170" marR="90170" marT="45085" marB="45085" anchor="ctr">
                    <a:lnL w="6985" cap="flat" cmpd="sng" algn="ctr">
                      <a:solidFill>
                        <a:srgbClr val="000000"/>
                      </a:solidFill>
                      <a:prstDash val="solid"/>
                      <a:round/>
                      <a:headEnd type="none" w="med" len="med"/>
                      <a:tailEnd type="none" w="med" len="med"/>
                    </a:lnL>
                    <a:lnR w="6985" cap="flat" cmpd="sng" algn="ctr">
                      <a:solidFill>
                        <a:srgbClr val="000000"/>
                      </a:solidFill>
                      <a:prstDash val="solid"/>
                      <a:round/>
                      <a:headEnd type="none" w="med" len="med"/>
                      <a:tailEnd type="none" w="med" len="med"/>
                    </a:lnR>
                    <a:lnT w="6985" cap="flat" cmpd="sng" algn="ctr">
                      <a:solidFill>
                        <a:srgbClr val="000000"/>
                      </a:solidFill>
                      <a:prstDash val="solid"/>
                      <a:round/>
                      <a:headEnd type="none" w="med" len="med"/>
                      <a:tailEnd type="none" w="med" len="med"/>
                    </a:lnT>
                    <a:lnB w="6985" cap="flat" cmpd="sng" algn="ctr">
                      <a:solidFill>
                        <a:srgbClr val="000000"/>
                      </a:solidFill>
                      <a:prstDash val="solid"/>
                      <a:round/>
                      <a:headEnd type="none" w="med" len="med"/>
                      <a:tailEnd type="none" w="med" len="med"/>
                    </a:lnB>
                    <a:solidFill>
                      <a:srgbClr val="E7EAED"/>
                    </a:solidFill>
                  </a:tcPr>
                </a:tc>
                <a:tc>
                  <a:txBody>
                    <a:bodyPr/>
                    <a:lstStyle/>
                    <a:p>
                      <a:pPr marL="0" algn="r" rtl="0" eaLnBrk="1" fontAlgn="base" latinLnBrk="0" hangingPunct="1">
                        <a:lnSpc>
                          <a:spcPts val="860"/>
                        </a:lnSpc>
                        <a:buNone/>
                      </a:pPr>
                      <a:endParaRPr lang="en-US" sz="1000" b="1" i="0" u="none" strike="noStrike" kern="1200" dirty="0">
                        <a:solidFill>
                          <a:srgbClr val="232F67"/>
                        </a:solidFill>
                        <a:effectLst/>
                        <a:latin typeface="Calibri"/>
                      </a:endParaRPr>
                    </a:p>
                  </a:txBody>
                  <a:tcPr marL="90170" marR="90170" marT="45085" marB="45085" anchor="ctr">
                    <a:lnL w="6985" cap="flat" cmpd="sng" algn="ctr">
                      <a:solidFill>
                        <a:srgbClr val="000000"/>
                      </a:solidFill>
                      <a:prstDash val="solid"/>
                      <a:round/>
                      <a:headEnd type="none" w="med" len="med"/>
                      <a:tailEnd type="none" w="med" len="med"/>
                    </a:lnL>
                    <a:lnR w="6985" cap="flat" cmpd="sng" algn="ctr">
                      <a:solidFill>
                        <a:srgbClr val="000000"/>
                      </a:solidFill>
                      <a:prstDash val="solid"/>
                      <a:round/>
                      <a:headEnd type="none" w="med" len="med"/>
                      <a:tailEnd type="none" w="med" len="med"/>
                    </a:lnR>
                    <a:lnT w="6985" cap="flat" cmpd="sng" algn="ctr">
                      <a:solidFill>
                        <a:srgbClr val="000000"/>
                      </a:solidFill>
                      <a:prstDash val="solid"/>
                      <a:round/>
                      <a:headEnd type="none" w="med" len="med"/>
                      <a:tailEnd type="none" w="med" len="med"/>
                    </a:lnT>
                    <a:lnB w="6985" cap="flat" cmpd="sng" algn="ctr">
                      <a:solidFill>
                        <a:srgbClr val="000000"/>
                      </a:solidFill>
                      <a:prstDash val="solid"/>
                      <a:round/>
                      <a:headEnd type="none" w="med" len="med"/>
                      <a:tailEnd type="none" w="med" len="med"/>
                    </a:lnB>
                    <a:solidFill>
                      <a:srgbClr val="E7EAED"/>
                    </a:solidFill>
                  </a:tcPr>
                </a:tc>
                <a:tc>
                  <a:txBody>
                    <a:bodyPr/>
                    <a:lstStyle/>
                    <a:p>
                      <a:pPr marL="0" algn="r" rtl="0" eaLnBrk="1" fontAlgn="base" latinLnBrk="0" hangingPunct="1">
                        <a:lnSpc>
                          <a:spcPts val="860"/>
                        </a:lnSpc>
                        <a:buNone/>
                      </a:pPr>
                      <a:endParaRPr lang="en-US" sz="1000" b="0" i="0" u="none" strike="noStrike" kern="1200">
                        <a:solidFill>
                          <a:srgbClr val="232F67"/>
                        </a:solidFill>
                        <a:effectLst/>
                        <a:latin typeface="Calibri"/>
                      </a:endParaRPr>
                    </a:p>
                  </a:txBody>
                  <a:tcPr marL="90170" marR="90170" marT="45085" marB="45085" anchor="ctr">
                    <a:lnL w="6985"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6985" cap="flat" cmpd="sng" algn="ctr">
                      <a:solidFill>
                        <a:srgbClr val="000000"/>
                      </a:solidFill>
                      <a:prstDash val="solid"/>
                      <a:round/>
                      <a:headEnd type="none" w="med" len="med"/>
                      <a:tailEnd type="none" w="med" len="med"/>
                    </a:lnT>
                    <a:lnB w="6985" cap="flat" cmpd="sng" algn="ctr">
                      <a:solidFill>
                        <a:srgbClr val="000000"/>
                      </a:solidFill>
                      <a:prstDash val="solid"/>
                      <a:round/>
                      <a:headEnd type="none" w="med" len="med"/>
                      <a:tailEnd type="none" w="med" len="med"/>
                    </a:lnB>
                    <a:solidFill>
                      <a:srgbClr val="E7EAED"/>
                    </a:solidFill>
                  </a:tcPr>
                </a:tc>
                <a:tc>
                  <a:txBody>
                    <a:bodyPr/>
                    <a:lstStyle/>
                    <a:p>
                      <a:pPr marL="0" algn="r" rtl="0" eaLnBrk="1" fontAlgn="base" latinLnBrk="0" hangingPunct="1">
                        <a:lnSpc>
                          <a:spcPts val="860"/>
                        </a:lnSpc>
                        <a:buNone/>
                      </a:pPr>
                      <a:endParaRPr lang="en-US" sz="1000" b="1" i="0" u="none" strike="noStrike" kern="1200">
                        <a:solidFill>
                          <a:srgbClr val="232F67"/>
                        </a:solidFill>
                        <a:effectLst/>
                        <a:latin typeface="Calibri"/>
                      </a:endParaRPr>
                    </a:p>
                  </a:txBody>
                  <a:tcPr marL="90170" marR="90170" marT="45085" marB="45085"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985" cap="flat" cmpd="sng" algn="ctr">
                      <a:solidFill>
                        <a:srgbClr val="000000"/>
                      </a:solidFill>
                      <a:prstDash val="solid"/>
                      <a:round/>
                      <a:headEnd type="none" w="med" len="med"/>
                      <a:tailEnd type="none" w="med" len="med"/>
                    </a:lnT>
                    <a:lnB w="6985" cap="flat" cmpd="sng" algn="ctr">
                      <a:solidFill>
                        <a:srgbClr val="000000"/>
                      </a:solidFill>
                      <a:prstDash val="solid"/>
                      <a:round/>
                      <a:headEnd type="none" w="med" len="med"/>
                      <a:tailEnd type="none" w="med" len="med"/>
                    </a:lnB>
                    <a:solidFill>
                      <a:srgbClr val="E7EAED"/>
                    </a:solidFill>
                  </a:tcPr>
                </a:tc>
                <a:tc>
                  <a:txBody>
                    <a:bodyPr/>
                    <a:lstStyle/>
                    <a:p>
                      <a:pPr marL="0" algn="r" rtl="0" eaLnBrk="1" fontAlgn="base" latinLnBrk="0" hangingPunct="1">
                        <a:lnSpc>
                          <a:spcPts val="860"/>
                        </a:lnSpc>
                        <a:buNone/>
                      </a:pPr>
                      <a:endParaRPr lang="en-US" sz="1000" b="0" i="0" u="none" strike="noStrike" kern="1200">
                        <a:solidFill>
                          <a:srgbClr val="000000"/>
                        </a:solidFill>
                        <a:effectLst/>
                        <a:latin typeface="Calibri"/>
                      </a:endParaRPr>
                    </a:p>
                  </a:txBody>
                  <a:tcPr marL="90170" marR="90170" marT="45085" marB="45085"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985" cap="flat" cmpd="sng" algn="ctr">
                      <a:solidFill>
                        <a:srgbClr val="000000"/>
                      </a:solidFill>
                      <a:prstDash val="solid"/>
                      <a:round/>
                      <a:headEnd type="none" w="med" len="med"/>
                      <a:tailEnd type="none" w="med" len="med"/>
                    </a:lnT>
                    <a:lnB w="6985" cap="flat" cmpd="sng" algn="ctr">
                      <a:solidFill>
                        <a:srgbClr val="000000"/>
                      </a:solidFill>
                      <a:prstDash val="solid"/>
                      <a:round/>
                      <a:headEnd type="none" w="med" len="med"/>
                      <a:tailEnd type="none" w="med" len="med"/>
                    </a:lnB>
                    <a:solidFill>
                      <a:srgbClr val="E7EAED"/>
                    </a:solidFill>
                  </a:tcPr>
                </a:tc>
                <a:tc>
                  <a:txBody>
                    <a:bodyPr/>
                    <a:lstStyle/>
                    <a:p>
                      <a:pPr marL="0" algn="r" rtl="0" eaLnBrk="1" fontAlgn="base" latinLnBrk="0" hangingPunct="1">
                        <a:lnSpc>
                          <a:spcPts val="860"/>
                        </a:lnSpc>
                        <a:buNone/>
                      </a:pPr>
                      <a:endParaRPr lang="en-US" sz="1000" b="0" i="0" u="none" strike="noStrike" kern="1200">
                        <a:solidFill>
                          <a:srgbClr val="000000"/>
                        </a:solidFill>
                        <a:effectLst/>
                        <a:latin typeface="Calibri"/>
                      </a:endParaRPr>
                    </a:p>
                  </a:txBody>
                  <a:tcPr marL="90170" marR="90170" marT="45085" marB="45085" anchor="ctr">
                    <a:lnL w="12700" cap="flat" cmpd="sng" algn="ctr">
                      <a:solidFill>
                        <a:srgbClr val="FFFFFF"/>
                      </a:solidFill>
                      <a:prstDash val="solid"/>
                      <a:round/>
                      <a:headEnd type="none" w="med" len="med"/>
                      <a:tailEnd type="none" w="med" len="med"/>
                    </a:lnL>
                    <a:lnR w="6985" cap="flat" cmpd="sng" algn="ctr">
                      <a:solidFill>
                        <a:srgbClr val="000000"/>
                      </a:solidFill>
                      <a:prstDash val="solid"/>
                      <a:round/>
                      <a:headEnd type="none" w="med" len="med"/>
                      <a:tailEnd type="none" w="med" len="med"/>
                    </a:lnR>
                    <a:lnT w="6985" cap="flat" cmpd="sng" algn="ctr">
                      <a:solidFill>
                        <a:srgbClr val="000000"/>
                      </a:solidFill>
                      <a:prstDash val="solid"/>
                      <a:round/>
                      <a:headEnd type="none" w="med" len="med"/>
                      <a:tailEnd type="none" w="med" len="med"/>
                    </a:lnT>
                    <a:lnB w="6985" cap="flat" cmpd="sng" algn="ctr">
                      <a:solidFill>
                        <a:srgbClr val="000000"/>
                      </a:solidFill>
                      <a:prstDash val="solid"/>
                      <a:round/>
                      <a:headEnd type="none" w="med" len="med"/>
                      <a:tailEnd type="none" w="med" len="med"/>
                    </a:lnB>
                    <a:solidFill>
                      <a:srgbClr val="E7EAED"/>
                    </a:solidFill>
                  </a:tcPr>
                </a:tc>
                <a:extLst>
                  <a:ext uri="{0D108BD9-81ED-4DB2-BD59-A6C34878D82A}">
                    <a16:rowId xmlns:a16="http://schemas.microsoft.com/office/drawing/2014/main" val="1524069549"/>
                  </a:ext>
                </a:extLst>
              </a:tr>
              <a:tr h="188855">
                <a:tc>
                  <a:txBody>
                    <a:bodyPr/>
                    <a:lstStyle/>
                    <a:p>
                      <a:pPr marL="0" algn="l" rtl="0" eaLnBrk="1" fontAlgn="base" latinLnBrk="0" hangingPunct="1">
                        <a:lnSpc>
                          <a:spcPts val="860"/>
                        </a:lnSpc>
                        <a:buNone/>
                      </a:pPr>
                      <a:r>
                        <a:rPr lang="en-US" sz="1050" b="1" i="0" u="none" strike="noStrike" kern="1200" dirty="0">
                          <a:solidFill>
                            <a:srgbClr val="232F67"/>
                          </a:solidFill>
                          <a:effectLst/>
                          <a:latin typeface="Calibri"/>
                        </a:rPr>
                        <a:t>Total operating income</a:t>
                      </a:r>
                      <a:endParaRPr lang="en-US" sz="1050" b="0" i="0" u="none" strike="noStrike" dirty="0">
                        <a:effectLst/>
                        <a:latin typeface="Calibri"/>
                      </a:endParaRPr>
                    </a:p>
                  </a:txBody>
                  <a:tcPr marL="90170" marR="90170" marT="45085" marB="45085" anchor="ctr">
                    <a:lnL w="6985" cap="flat" cmpd="sng" algn="ctr">
                      <a:solidFill>
                        <a:srgbClr val="000000"/>
                      </a:solidFill>
                      <a:prstDash val="solid"/>
                      <a:round/>
                      <a:headEnd type="none" w="med" len="med"/>
                      <a:tailEnd type="none" w="med" len="med"/>
                    </a:lnL>
                    <a:lnR w="6985" cap="flat" cmpd="sng" algn="ctr">
                      <a:solidFill>
                        <a:srgbClr val="000000"/>
                      </a:solidFill>
                      <a:prstDash val="solid"/>
                      <a:round/>
                      <a:headEnd type="none" w="med" len="med"/>
                      <a:tailEnd type="none" w="med" len="med"/>
                    </a:lnR>
                    <a:lnT w="6985" cap="flat" cmpd="sng" algn="ctr">
                      <a:solidFill>
                        <a:srgbClr val="000000"/>
                      </a:solidFill>
                      <a:prstDash val="solid"/>
                      <a:round/>
                      <a:headEnd type="none" w="med" len="med"/>
                      <a:tailEnd type="none" w="med" len="med"/>
                    </a:lnT>
                    <a:lnB w="6985" cap="flat" cmpd="sng" algn="ctr">
                      <a:solidFill>
                        <a:srgbClr val="000000"/>
                      </a:solidFill>
                      <a:prstDash val="solid"/>
                      <a:round/>
                      <a:headEnd type="none" w="med" len="med"/>
                      <a:tailEnd type="none" w="med" len="med"/>
                    </a:lnB>
                    <a:solidFill>
                      <a:srgbClr val="CCD2D8"/>
                    </a:solidFill>
                  </a:tcPr>
                </a:tc>
                <a:tc>
                  <a:txBody>
                    <a:bodyPr/>
                    <a:lstStyle/>
                    <a:p>
                      <a:pPr marL="0" algn="r" rtl="0" eaLnBrk="1" fontAlgn="base" latinLnBrk="0" hangingPunct="1">
                        <a:lnSpc>
                          <a:spcPts val="860"/>
                        </a:lnSpc>
                        <a:buNone/>
                      </a:pPr>
                      <a:r>
                        <a:rPr lang="en-US" sz="1000" b="1" i="0" u="none" strike="noStrike" kern="1200" dirty="0">
                          <a:solidFill>
                            <a:srgbClr val="232F67"/>
                          </a:solidFill>
                          <a:effectLst/>
                          <a:latin typeface="Calibri"/>
                          <a:ea typeface="+mn-ea"/>
                          <a:cs typeface="+mn-cs"/>
                        </a:rPr>
                        <a:t>(23,562)</a:t>
                      </a:r>
                    </a:p>
                  </a:txBody>
                  <a:tcPr marL="90170" marR="90170" marT="45085" marB="45085" anchor="ctr">
                    <a:lnL w="6985" cap="flat" cmpd="sng" algn="ctr">
                      <a:solidFill>
                        <a:srgbClr val="000000"/>
                      </a:solidFill>
                      <a:prstDash val="solid"/>
                      <a:round/>
                      <a:headEnd type="none" w="med" len="med"/>
                      <a:tailEnd type="none" w="med" len="med"/>
                    </a:lnL>
                    <a:lnR w="6985" cap="flat" cmpd="sng" algn="ctr">
                      <a:solidFill>
                        <a:srgbClr val="000000"/>
                      </a:solidFill>
                      <a:prstDash val="solid"/>
                      <a:round/>
                      <a:headEnd type="none" w="med" len="med"/>
                      <a:tailEnd type="none" w="med" len="med"/>
                    </a:lnR>
                    <a:lnT w="6985" cap="flat" cmpd="sng" algn="ctr">
                      <a:solidFill>
                        <a:srgbClr val="000000"/>
                      </a:solidFill>
                      <a:prstDash val="solid"/>
                      <a:round/>
                      <a:headEnd type="none" w="med" len="med"/>
                      <a:tailEnd type="none" w="med" len="med"/>
                    </a:lnT>
                    <a:lnB w="6985" cap="flat" cmpd="sng" algn="ctr">
                      <a:solidFill>
                        <a:srgbClr val="000000"/>
                      </a:solidFill>
                      <a:prstDash val="solid"/>
                      <a:round/>
                      <a:headEnd type="none" w="med" len="med"/>
                      <a:tailEnd type="none" w="med" len="med"/>
                    </a:lnB>
                    <a:solidFill>
                      <a:srgbClr val="CCD2D8"/>
                    </a:solidFill>
                  </a:tcPr>
                </a:tc>
                <a:tc>
                  <a:txBody>
                    <a:bodyPr/>
                    <a:lstStyle/>
                    <a:p>
                      <a:pPr marL="0" algn="r" rtl="0" eaLnBrk="1" fontAlgn="base" latinLnBrk="0" hangingPunct="1">
                        <a:lnSpc>
                          <a:spcPts val="860"/>
                        </a:lnSpc>
                        <a:buNone/>
                      </a:pPr>
                      <a:r>
                        <a:rPr lang="en-US" sz="1000" b="1" i="0" u="none" strike="noStrike" kern="1200" dirty="0">
                          <a:solidFill>
                            <a:srgbClr val="232F67"/>
                          </a:solidFill>
                          <a:effectLst/>
                          <a:latin typeface="Calibri"/>
                          <a:ea typeface="+mn-ea"/>
                          <a:cs typeface="+mn-cs"/>
                        </a:rPr>
                        <a:t>(303,153)</a:t>
                      </a:r>
                    </a:p>
                  </a:txBody>
                  <a:tcPr marL="90170" marR="90170" marT="45085" marB="45085" anchor="ctr">
                    <a:lnL w="6985" cap="flat" cmpd="sng" algn="ctr">
                      <a:solidFill>
                        <a:srgbClr val="000000"/>
                      </a:solidFill>
                      <a:prstDash val="solid"/>
                      <a:round/>
                      <a:headEnd type="none" w="med" len="med"/>
                      <a:tailEnd type="none" w="med" len="med"/>
                    </a:lnL>
                    <a:lnR w="6985" cap="flat" cmpd="sng" algn="ctr">
                      <a:solidFill>
                        <a:srgbClr val="000000"/>
                      </a:solidFill>
                      <a:prstDash val="solid"/>
                      <a:round/>
                      <a:headEnd type="none" w="med" len="med"/>
                      <a:tailEnd type="none" w="med" len="med"/>
                    </a:lnR>
                    <a:lnT w="6985" cap="flat" cmpd="sng" algn="ctr">
                      <a:solidFill>
                        <a:srgbClr val="000000"/>
                      </a:solidFill>
                      <a:prstDash val="solid"/>
                      <a:round/>
                      <a:headEnd type="none" w="med" len="med"/>
                      <a:tailEnd type="none" w="med" len="med"/>
                    </a:lnT>
                    <a:lnB w="6985" cap="flat" cmpd="sng" algn="ctr">
                      <a:solidFill>
                        <a:srgbClr val="000000"/>
                      </a:solidFill>
                      <a:prstDash val="solid"/>
                      <a:round/>
                      <a:headEnd type="none" w="med" len="med"/>
                      <a:tailEnd type="none" w="med" len="med"/>
                    </a:lnB>
                    <a:solidFill>
                      <a:srgbClr val="CCD2D8"/>
                    </a:solidFill>
                  </a:tcPr>
                </a:tc>
                <a:tc>
                  <a:txBody>
                    <a:bodyPr/>
                    <a:lstStyle/>
                    <a:p>
                      <a:pPr marL="0" algn="r" rtl="0" eaLnBrk="1" fontAlgn="base" latinLnBrk="0" hangingPunct="1">
                        <a:lnSpc>
                          <a:spcPts val="860"/>
                        </a:lnSpc>
                        <a:buNone/>
                      </a:pPr>
                      <a:r>
                        <a:rPr lang="en-US" sz="1000" b="1" i="0" u="none" strike="noStrike" kern="1200">
                          <a:solidFill>
                            <a:srgbClr val="232F67"/>
                          </a:solidFill>
                          <a:effectLst/>
                          <a:latin typeface="Calibri"/>
                        </a:rPr>
                        <a:t>(671,011)</a:t>
                      </a:r>
                      <a:endParaRPr lang="en-US" sz="1000" b="0" i="0" u="none" strike="noStrike">
                        <a:effectLst/>
                        <a:latin typeface="Calibri"/>
                      </a:endParaRPr>
                    </a:p>
                  </a:txBody>
                  <a:tcPr marL="90170" marR="90170" marT="45085" marB="45085" anchor="ctr">
                    <a:lnL w="6985"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6985" cap="flat" cmpd="sng" algn="ctr">
                      <a:solidFill>
                        <a:srgbClr val="000000"/>
                      </a:solidFill>
                      <a:prstDash val="solid"/>
                      <a:round/>
                      <a:headEnd type="none" w="med" len="med"/>
                      <a:tailEnd type="none" w="med" len="med"/>
                    </a:lnT>
                    <a:lnB w="6985" cap="flat" cmpd="sng" algn="ctr">
                      <a:solidFill>
                        <a:srgbClr val="000000"/>
                      </a:solidFill>
                      <a:prstDash val="solid"/>
                      <a:round/>
                      <a:headEnd type="none" w="med" len="med"/>
                      <a:tailEnd type="none" w="med" len="med"/>
                    </a:lnB>
                    <a:solidFill>
                      <a:srgbClr val="CCD2D8"/>
                    </a:solidFill>
                  </a:tcPr>
                </a:tc>
                <a:tc>
                  <a:txBody>
                    <a:bodyPr/>
                    <a:lstStyle/>
                    <a:p>
                      <a:pPr marL="0" algn="r" rtl="0" eaLnBrk="1" fontAlgn="base" latinLnBrk="0" hangingPunct="1">
                        <a:lnSpc>
                          <a:spcPts val="860"/>
                        </a:lnSpc>
                        <a:buNone/>
                      </a:pPr>
                      <a:r>
                        <a:rPr lang="en-US" sz="1000" b="1" i="0" u="none" strike="noStrike" kern="1200">
                          <a:solidFill>
                            <a:srgbClr val="232F67"/>
                          </a:solidFill>
                          <a:effectLst/>
                          <a:latin typeface="Calibri"/>
                        </a:rPr>
                        <a:t>(532,479)</a:t>
                      </a:r>
                      <a:endParaRPr lang="en-US" sz="1000" b="0" i="0" u="none" strike="noStrike">
                        <a:effectLst/>
                        <a:latin typeface="Calibri"/>
                      </a:endParaRPr>
                    </a:p>
                  </a:txBody>
                  <a:tcPr marL="90170" marR="90170" marT="45085" marB="45085"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985" cap="flat" cmpd="sng" algn="ctr">
                      <a:solidFill>
                        <a:srgbClr val="000000"/>
                      </a:solidFill>
                      <a:prstDash val="solid"/>
                      <a:round/>
                      <a:headEnd type="none" w="med" len="med"/>
                      <a:tailEnd type="none" w="med" len="med"/>
                    </a:lnT>
                    <a:lnB w="6985" cap="flat" cmpd="sng" algn="ctr">
                      <a:solidFill>
                        <a:srgbClr val="000000"/>
                      </a:solidFill>
                      <a:prstDash val="solid"/>
                      <a:round/>
                      <a:headEnd type="none" w="med" len="med"/>
                      <a:tailEnd type="none" w="med" len="med"/>
                    </a:lnB>
                    <a:solidFill>
                      <a:srgbClr val="CCD2D8"/>
                    </a:solidFill>
                  </a:tcPr>
                </a:tc>
                <a:tc>
                  <a:txBody>
                    <a:bodyPr/>
                    <a:lstStyle/>
                    <a:p>
                      <a:pPr marL="0" algn="r" rtl="0" eaLnBrk="1" fontAlgn="base" latinLnBrk="0" hangingPunct="1">
                        <a:lnSpc>
                          <a:spcPts val="860"/>
                        </a:lnSpc>
                        <a:buNone/>
                      </a:pPr>
                      <a:r>
                        <a:rPr lang="en-US" sz="1000" b="1" i="0" u="none" strike="noStrike" kern="1200">
                          <a:solidFill>
                            <a:srgbClr val="232F67"/>
                          </a:solidFill>
                          <a:effectLst/>
                          <a:latin typeface="Calibri"/>
                        </a:rPr>
                        <a:t>570,683 </a:t>
                      </a:r>
                      <a:endParaRPr lang="en-US" sz="1000" b="0" i="0" u="none" strike="noStrike">
                        <a:effectLst/>
                        <a:latin typeface="Calibri"/>
                      </a:endParaRPr>
                    </a:p>
                  </a:txBody>
                  <a:tcPr marL="90170" marR="90170" marT="45085" marB="45085"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985" cap="flat" cmpd="sng" algn="ctr">
                      <a:solidFill>
                        <a:srgbClr val="000000"/>
                      </a:solidFill>
                      <a:prstDash val="solid"/>
                      <a:round/>
                      <a:headEnd type="none" w="med" len="med"/>
                      <a:tailEnd type="none" w="med" len="med"/>
                    </a:lnT>
                    <a:lnB w="6985" cap="flat" cmpd="sng" algn="ctr">
                      <a:solidFill>
                        <a:srgbClr val="000000"/>
                      </a:solidFill>
                      <a:prstDash val="solid"/>
                      <a:round/>
                      <a:headEnd type="none" w="med" len="med"/>
                      <a:tailEnd type="none" w="med" len="med"/>
                    </a:lnB>
                    <a:solidFill>
                      <a:srgbClr val="CCD2D8"/>
                    </a:solidFill>
                  </a:tcPr>
                </a:tc>
                <a:tc>
                  <a:txBody>
                    <a:bodyPr/>
                    <a:lstStyle/>
                    <a:p>
                      <a:pPr marL="0" algn="r" rtl="0" eaLnBrk="1" fontAlgn="base" latinLnBrk="0" hangingPunct="1">
                        <a:lnSpc>
                          <a:spcPts val="860"/>
                        </a:lnSpc>
                        <a:buNone/>
                      </a:pPr>
                      <a:r>
                        <a:rPr lang="en-US" sz="1000" b="1" i="0" u="none" strike="noStrike" kern="1200">
                          <a:solidFill>
                            <a:srgbClr val="232F67"/>
                          </a:solidFill>
                          <a:effectLst/>
                          <a:latin typeface="Calibri"/>
                        </a:rPr>
                        <a:t>67,342</a:t>
                      </a:r>
                      <a:endParaRPr lang="en-US" sz="1000" b="0" i="0" u="none" strike="noStrike">
                        <a:effectLst/>
                        <a:latin typeface="Calibri"/>
                      </a:endParaRPr>
                    </a:p>
                  </a:txBody>
                  <a:tcPr marL="90170" marR="90170" marT="45085" marB="45085" anchor="ctr">
                    <a:lnL w="12700" cap="flat" cmpd="sng" algn="ctr">
                      <a:solidFill>
                        <a:srgbClr val="FFFFFF"/>
                      </a:solidFill>
                      <a:prstDash val="solid"/>
                      <a:round/>
                      <a:headEnd type="none" w="med" len="med"/>
                      <a:tailEnd type="none" w="med" len="med"/>
                    </a:lnL>
                    <a:lnR w="6985" cap="flat" cmpd="sng" algn="ctr">
                      <a:solidFill>
                        <a:srgbClr val="000000"/>
                      </a:solidFill>
                      <a:prstDash val="solid"/>
                      <a:round/>
                      <a:headEnd type="none" w="med" len="med"/>
                      <a:tailEnd type="none" w="med" len="med"/>
                    </a:lnR>
                    <a:lnT w="6985" cap="flat" cmpd="sng" algn="ctr">
                      <a:solidFill>
                        <a:srgbClr val="000000"/>
                      </a:solidFill>
                      <a:prstDash val="solid"/>
                      <a:round/>
                      <a:headEnd type="none" w="med" len="med"/>
                      <a:tailEnd type="none" w="med" len="med"/>
                    </a:lnT>
                    <a:lnB w="6985" cap="flat" cmpd="sng" algn="ctr">
                      <a:solidFill>
                        <a:srgbClr val="000000"/>
                      </a:solidFill>
                      <a:prstDash val="solid"/>
                      <a:round/>
                      <a:headEnd type="none" w="med" len="med"/>
                      <a:tailEnd type="none" w="med" len="med"/>
                    </a:lnB>
                    <a:solidFill>
                      <a:srgbClr val="CCD2D8"/>
                    </a:solidFill>
                  </a:tcPr>
                </a:tc>
                <a:extLst>
                  <a:ext uri="{0D108BD9-81ED-4DB2-BD59-A6C34878D82A}">
                    <a16:rowId xmlns:a16="http://schemas.microsoft.com/office/drawing/2014/main" val="465919013"/>
                  </a:ext>
                </a:extLst>
              </a:tr>
              <a:tr h="187378">
                <a:tc>
                  <a:txBody>
                    <a:bodyPr/>
                    <a:lstStyle/>
                    <a:p>
                      <a:pPr marL="0" algn="l" rtl="0" eaLnBrk="1" fontAlgn="base" latinLnBrk="0" hangingPunct="1">
                        <a:lnSpc>
                          <a:spcPts val="307"/>
                        </a:lnSpc>
                        <a:buNone/>
                      </a:pPr>
                      <a:endParaRPr lang="en-US" sz="1050" b="0" i="0" u="none" strike="noStrike" kern="1200" dirty="0">
                        <a:solidFill>
                          <a:srgbClr val="000000"/>
                        </a:solidFill>
                        <a:effectLst/>
                        <a:latin typeface="Calibri"/>
                      </a:endParaRPr>
                    </a:p>
                  </a:txBody>
                  <a:tcPr marL="90170" marR="90170" marT="45085" marB="45085" anchor="ctr">
                    <a:lnL w="6985" cap="flat" cmpd="sng" algn="ctr">
                      <a:solidFill>
                        <a:srgbClr val="000000"/>
                      </a:solidFill>
                      <a:prstDash val="solid"/>
                      <a:round/>
                      <a:headEnd type="none" w="med" len="med"/>
                      <a:tailEnd type="none" w="med" len="med"/>
                    </a:lnL>
                    <a:lnR w="6985" cap="flat" cmpd="sng" algn="ctr">
                      <a:solidFill>
                        <a:srgbClr val="000000"/>
                      </a:solidFill>
                      <a:prstDash val="solid"/>
                      <a:round/>
                      <a:headEnd type="none" w="med" len="med"/>
                      <a:tailEnd type="none" w="med" len="med"/>
                    </a:lnR>
                    <a:lnT w="6985" cap="flat" cmpd="sng" algn="ctr">
                      <a:solidFill>
                        <a:srgbClr val="000000"/>
                      </a:solidFill>
                      <a:prstDash val="solid"/>
                      <a:round/>
                      <a:headEnd type="none" w="med" len="med"/>
                      <a:tailEnd type="none" w="med" len="med"/>
                    </a:lnT>
                    <a:lnB w="6985" cap="flat" cmpd="sng" algn="ctr">
                      <a:solidFill>
                        <a:srgbClr val="000000"/>
                      </a:solidFill>
                      <a:prstDash val="solid"/>
                      <a:round/>
                      <a:headEnd type="none" w="med" len="med"/>
                      <a:tailEnd type="none" w="med" len="med"/>
                    </a:lnB>
                    <a:solidFill>
                      <a:srgbClr val="E7EAED"/>
                    </a:solidFill>
                  </a:tcPr>
                </a:tc>
                <a:tc>
                  <a:txBody>
                    <a:bodyPr/>
                    <a:lstStyle/>
                    <a:p>
                      <a:pPr marL="0" algn="r" rtl="0" eaLnBrk="1" fontAlgn="base" latinLnBrk="0" hangingPunct="1">
                        <a:lnSpc>
                          <a:spcPts val="860"/>
                        </a:lnSpc>
                        <a:buNone/>
                      </a:pPr>
                      <a:endParaRPr lang="en-US" sz="1000" b="0" i="0" u="none" strike="noStrike" kern="1200" dirty="0">
                        <a:solidFill>
                          <a:srgbClr val="232F67"/>
                        </a:solidFill>
                        <a:effectLst/>
                        <a:highlight>
                          <a:srgbClr val="FFFF00"/>
                        </a:highlight>
                        <a:latin typeface="Calibri"/>
                      </a:endParaRPr>
                    </a:p>
                  </a:txBody>
                  <a:tcPr marL="90170" marR="90170" marT="45085" marB="45085" anchor="ctr">
                    <a:lnL w="6985" cap="flat" cmpd="sng" algn="ctr">
                      <a:solidFill>
                        <a:srgbClr val="000000"/>
                      </a:solidFill>
                      <a:prstDash val="solid"/>
                      <a:round/>
                      <a:headEnd type="none" w="med" len="med"/>
                      <a:tailEnd type="none" w="med" len="med"/>
                    </a:lnL>
                    <a:lnR w="6985" cap="flat" cmpd="sng" algn="ctr">
                      <a:solidFill>
                        <a:srgbClr val="000000"/>
                      </a:solidFill>
                      <a:prstDash val="solid"/>
                      <a:round/>
                      <a:headEnd type="none" w="med" len="med"/>
                      <a:tailEnd type="none" w="med" len="med"/>
                    </a:lnR>
                    <a:lnT w="6985" cap="flat" cmpd="sng" algn="ctr">
                      <a:solidFill>
                        <a:srgbClr val="000000"/>
                      </a:solidFill>
                      <a:prstDash val="solid"/>
                      <a:round/>
                      <a:headEnd type="none" w="med" len="med"/>
                      <a:tailEnd type="none" w="med" len="med"/>
                    </a:lnT>
                    <a:lnB w="6985" cap="flat" cmpd="sng" algn="ctr">
                      <a:solidFill>
                        <a:srgbClr val="000000"/>
                      </a:solidFill>
                      <a:prstDash val="solid"/>
                      <a:round/>
                      <a:headEnd type="none" w="med" len="med"/>
                      <a:tailEnd type="none" w="med" len="med"/>
                    </a:lnB>
                    <a:solidFill>
                      <a:srgbClr val="E7EAED"/>
                    </a:solidFill>
                  </a:tcPr>
                </a:tc>
                <a:tc>
                  <a:txBody>
                    <a:bodyPr/>
                    <a:lstStyle/>
                    <a:p>
                      <a:pPr marL="0" algn="r" rtl="0" eaLnBrk="1" fontAlgn="base" latinLnBrk="0" hangingPunct="1">
                        <a:lnSpc>
                          <a:spcPts val="860"/>
                        </a:lnSpc>
                        <a:buNone/>
                      </a:pPr>
                      <a:endParaRPr lang="en-US" sz="1000" b="0" i="0" u="none" strike="noStrike" kern="1200" dirty="0">
                        <a:solidFill>
                          <a:srgbClr val="232F67"/>
                        </a:solidFill>
                        <a:effectLst/>
                        <a:latin typeface="Calibri"/>
                      </a:endParaRPr>
                    </a:p>
                  </a:txBody>
                  <a:tcPr marL="90170" marR="90170" marT="45085" marB="45085" anchor="ctr">
                    <a:lnL w="6985" cap="flat" cmpd="sng" algn="ctr">
                      <a:solidFill>
                        <a:srgbClr val="000000"/>
                      </a:solidFill>
                      <a:prstDash val="solid"/>
                      <a:round/>
                      <a:headEnd type="none" w="med" len="med"/>
                      <a:tailEnd type="none" w="med" len="med"/>
                    </a:lnL>
                    <a:lnR w="6985" cap="flat" cmpd="sng" algn="ctr">
                      <a:solidFill>
                        <a:srgbClr val="000000"/>
                      </a:solidFill>
                      <a:prstDash val="solid"/>
                      <a:round/>
                      <a:headEnd type="none" w="med" len="med"/>
                      <a:tailEnd type="none" w="med" len="med"/>
                    </a:lnR>
                    <a:lnT w="6985" cap="flat" cmpd="sng" algn="ctr">
                      <a:solidFill>
                        <a:srgbClr val="000000"/>
                      </a:solidFill>
                      <a:prstDash val="solid"/>
                      <a:round/>
                      <a:headEnd type="none" w="med" len="med"/>
                      <a:tailEnd type="none" w="med" len="med"/>
                    </a:lnT>
                    <a:lnB w="6985" cap="flat" cmpd="sng" algn="ctr">
                      <a:solidFill>
                        <a:srgbClr val="000000"/>
                      </a:solidFill>
                      <a:prstDash val="solid"/>
                      <a:round/>
                      <a:headEnd type="none" w="med" len="med"/>
                      <a:tailEnd type="none" w="med" len="med"/>
                    </a:lnB>
                    <a:solidFill>
                      <a:srgbClr val="E7EAED"/>
                    </a:solidFill>
                  </a:tcPr>
                </a:tc>
                <a:tc>
                  <a:txBody>
                    <a:bodyPr/>
                    <a:lstStyle/>
                    <a:p>
                      <a:pPr marL="0" algn="r" rtl="0" eaLnBrk="1" fontAlgn="base" latinLnBrk="0" hangingPunct="1">
                        <a:lnSpc>
                          <a:spcPts val="860"/>
                        </a:lnSpc>
                        <a:buNone/>
                      </a:pPr>
                      <a:endParaRPr lang="en-US" sz="1000" b="0" i="0" u="none" strike="noStrike" kern="1200">
                        <a:solidFill>
                          <a:srgbClr val="232F67"/>
                        </a:solidFill>
                        <a:effectLst/>
                        <a:latin typeface="Calibri"/>
                      </a:endParaRPr>
                    </a:p>
                  </a:txBody>
                  <a:tcPr marL="90170" marR="90170" marT="45085" marB="45085" anchor="ctr">
                    <a:lnL w="6985"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6985" cap="flat" cmpd="sng" algn="ctr">
                      <a:solidFill>
                        <a:srgbClr val="000000"/>
                      </a:solidFill>
                      <a:prstDash val="solid"/>
                      <a:round/>
                      <a:headEnd type="none" w="med" len="med"/>
                      <a:tailEnd type="none" w="med" len="med"/>
                    </a:lnT>
                    <a:lnB w="6985" cap="flat" cmpd="sng" algn="ctr">
                      <a:solidFill>
                        <a:srgbClr val="000000"/>
                      </a:solidFill>
                      <a:prstDash val="solid"/>
                      <a:round/>
                      <a:headEnd type="none" w="med" len="med"/>
                      <a:tailEnd type="none" w="med" len="med"/>
                    </a:lnB>
                    <a:solidFill>
                      <a:srgbClr val="E7EAED"/>
                    </a:solidFill>
                  </a:tcPr>
                </a:tc>
                <a:tc>
                  <a:txBody>
                    <a:bodyPr/>
                    <a:lstStyle/>
                    <a:p>
                      <a:pPr marL="0" algn="r" rtl="0" eaLnBrk="1" fontAlgn="base" latinLnBrk="0" hangingPunct="1">
                        <a:lnSpc>
                          <a:spcPts val="860"/>
                        </a:lnSpc>
                        <a:buNone/>
                      </a:pPr>
                      <a:endParaRPr lang="en-US" sz="1000" b="0" i="0" u="none" strike="noStrike" kern="1200">
                        <a:solidFill>
                          <a:srgbClr val="232F67"/>
                        </a:solidFill>
                        <a:effectLst/>
                        <a:latin typeface="Calibri"/>
                      </a:endParaRPr>
                    </a:p>
                  </a:txBody>
                  <a:tcPr marL="90170" marR="90170" marT="45085" marB="45085"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985" cap="flat" cmpd="sng" algn="ctr">
                      <a:solidFill>
                        <a:srgbClr val="000000"/>
                      </a:solidFill>
                      <a:prstDash val="solid"/>
                      <a:round/>
                      <a:headEnd type="none" w="med" len="med"/>
                      <a:tailEnd type="none" w="med" len="med"/>
                    </a:lnT>
                    <a:lnB w="6985" cap="flat" cmpd="sng" algn="ctr">
                      <a:solidFill>
                        <a:srgbClr val="000000"/>
                      </a:solidFill>
                      <a:prstDash val="solid"/>
                      <a:round/>
                      <a:headEnd type="none" w="med" len="med"/>
                      <a:tailEnd type="none" w="med" len="med"/>
                    </a:lnB>
                    <a:solidFill>
                      <a:srgbClr val="E7EAED"/>
                    </a:solidFill>
                  </a:tcPr>
                </a:tc>
                <a:tc>
                  <a:txBody>
                    <a:bodyPr/>
                    <a:lstStyle/>
                    <a:p>
                      <a:pPr marL="0" algn="r" rtl="0" eaLnBrk="1" fontAlgn="base" latinLnBrk="0" hangingPunct="1">
                        <a:lnSpc>
                          <a:spcPts val="860"/>
                        </a:lnSpc>
                        <a:buNone/>
                      </a:pPr>
                      <a:endParaRPr lang="en-US" sz="1000" b="0" i="0" u="none" strike="noStrike" kern="1200">
                        <a:solidFill>
                          <a:srgbClr val="000000"/>
                        </a:solidFill>
                        <a:effectLst/>
                        <a:latin typeface="Calibri"/>
                      </a:endParaRPr>
                    </a:p>
                  </a:txBody>
                  <a:tcPr marL="90170" marR="90170" marT="45085" marB="45085"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985" cap="flat" cmpd="sng" algn="ctr">
                      <a:solidFill>
                        <a:srgbClr val="000000"/>
                      </a:solidFill>
                      <a:prstDash val="solid"/>
                      <a:round/>
                      <a:headEnd type="none" w="med" len="med"/>
                      <a:tailEnd type="none" w="med" len="med"/>
                    </a:lnT>
                    <a:lnB w="6985" cap="flat" cmpd="sng" algn="ctr">
                      <a:solidFill>
                        <a:srgbClr val="000000"/>
                      </a:solidFill>
                      <a:prstDash val="solid"/>
                      <a:round/>
                      <a:headEnd type="none" w="med" len="med"/>
                      <a:tailEnd type="none" w="med" len="med"/>
                    </a:lnB>
                    <a:solidFill>
                      <a:srgbClr val="E7EAED"/>
                    </a:solidFill>
                  </a:tcPr>
                </a:tc>
                <a:tc>
                  <a:txBody>
                    <a:bodyPr/>
                    <a:lstStyle/>
                    <a:p>
                      <a:pPr marL="0" algn="r" rtl="0" eaLnBrk="1" fontAlgn="base" latinLnBrk="0" hangingPunct="1">
                        <a:lnSpc>
                          <a:spcPts val="860"/>
                        </a:lnSpc>
                        <a:buNone/>
                      </a:pPr>
                      <a:endParaRPr lang="en-US" sz="1000" b="0" i="0" u="none" strike="noStrike" kern="1200">
                        <a:solidFill>
                          <a:srgbClr val="000000"/>
                        </a:solidFill>
                        <a:effectLst/>
                        <a:latin typeface="Calibri"/>
                      </a:endParaRPr>
                    </a:p>
                  </a:txBody>
                  <a:tcPr marL="90170" marR="90170" marT="45085" marB="45085" anchor="ctr">
                    <a:lnL w="12700" cap="flat" cmpd="sng" algn="ctr">
                      <a:solidFill>
                        <a:srgbClr val="FFFFFF"/>
                      </a:solidFill>
                      <a:prstDash val="solid"/>
                      <a:round/>
                      <a:headEnd type="none" w="med" len="med"/>
                      <a:tailEnd type="none" w="med" len="med"/>
                    </a:lnL>
                    <a:lnR w="6985" cap="flat" cmpd="sng" algn="ctr">
                      <a:solidFill>
                        <a:srgbClr val="000000"/>
                      </a:solidFill>
                      <a:prstDash val="solid"/>
                      <a:round/>
                      <a:headEnd type="none" w="med" len="med"/>
                      <a:tailEnd type="none" w="med" len="med"/>
                    </a:lnR>
                    <a:lnT w="6985" cap="flat" cmpd="sng" algn="ctr">
                      <a:solidFill>
                        <a:srgbClr val="000000"/>
                      </a:solidFill>
                      <a:prstDash val="solid"/>
                      <a:round/>
                      <a:headEnd type="none" w="med" len="med"/>
                      <a:tailEnd type="none" w="med" len="med"/>
                    </a:lnT>
                    <a:lnB w="6985" cap="flat" cmpd="sng" algn="ctr">
                      <a:solidFill>
                        <a:srgbClr val="000000"/>
                      </a:solidFill>
                      <a:prstDash val="solid"/>
                      <a:round/>
                      <a:headEnd type="none" w="med" len="med"/>
                      <a:tailEnd type="none" w="med" len="med"/>
                    </a:lnB>
                    <a:solidFill>
                      <a:srgbClr val="E7EAED"/>
                    </a:solidFill>
                  </a:tcPr>
                </a:tc>
                <a:extLst>
                  <a:ext uri="{0D108BD9-81ED-4DB2-BD59-A6C34878D82A}">
                    <a16:rowId xmlns:a16="http://schemas.microsoft.com/office/drawing/2014/main" val="2458056377"/>
                  </a:ext>
                </a:extLst>
              </a:tr>
              <a:tr h="188855">
                <a:tc>
                  <a:txBody>
                    <a:bodyPr/>
                    <a:lstStyle/>
                    <a:p>
                      <a:pPr marL="0" algn="l" rtl="0" eaLnBrk="1" fontAlgn="base" latinLnBrk="0" hangingPunct="1">
                        <a:lnSpc>
                          <a:spcPts val="860"/>
                        </a:lnSpc>
                        <a:buNone/>
                      </a:pPr>
                      <a:r>
                        <a:rPr lang="en-US" sz="1050" b="0" i="0" u="none" strike="noStrike" kern="1200" dirty="0">
                          <a:solidFill>
                            <a:srgbClr val="232F67"/>
                          </a:solidFill>
                          <a:effectLst/>
                          <a:latin typeface="Calibri"/>
                        </a:rPr>
                        <a:t>G&amp;A and S&amp;M expenses</a:t>
                      </a:r>
                      <a:endParaRPr lang="en-US" sz="1050" b="0" i="0" u="none" strike="noStrike" dirty="0">
                        <a:effectLst/>
                        <a:latin typeface="Calibri"/>
                      </a:endParaRPr>
                    </a:p>
                  </a:txBody>
                  <a:tcPr marL="90170" marR="90170" marT="45085" marB="45085" anchor="ctr">
                    <a:lnL w="6985" cap="flat" cmpd="sng" algn="ctr">
                      <a:solidFill>
                        <a:srgbClr val="000000"/>
                      </a:solidFill>
                      <a:prstDash val="solid"/>
                      <a:round/>
                      <a:headEnd type="none" w="med" len="med"/>
                      <a:tailEnd type="none" w="med" len="med"/>
                    </a:lnL>
                    <a:lnR w="6985" cap="flat" cmpd="sng" algn="ctr">
                      <a:solidFill>
                        <a:srgbClr val="000000"/>
                      </a:solidFill>
                      <a:prstDash val="solid"/>
                      <a:round/>
                      <a:headEnd type="none" w="med" len="med"/>
                      <a:tailEnd type="none" w="med" len="med"/>
                    </a:lnR>
                    <a:lnT w="6985" cap="flat" cmpd="sng" algn="ctr">
                      <a:solidFill>
                        <a:srgbClr val="000000"/>
                      </a:solidFill>
                      <a:prstDash val="solid"/>
                      <a:round/>
                      <a:headEnd type="none" w="med" len="med"/>
                      <a:tailEnd type="none" w="med" len="med"/>
                    </a:lnT>
                    <a:lnB w="6985" cap="flat" cmpd="sng" algn="ctr">
                      <a:solidFill>
                        <a:srgbClr val="000000"/>
                      </a:solidFill>
                      <a:prstDash val="solid"/>
                      <a:round/>
                      <a:headEnd type="none" w="med" len="med"/>
                      <a:tailEnd type="none" w="med" len="med"/>
                    </a:lnB>
                    <a:solidFill>
                      <a:srgbClr val="CCD2D8"/>
                    </a:solidFill>
                  </a:tcPr>
                </a:tc>
                <a:tc>
                  <a:txBody>
                    <a:bodyPr/>
                    <a:lstStyle/>
                    <a:p>
                      <a:pPr marL="0" algn="r" defTabSz="914400" rtl="0" eaLnBrk="1" fontAlgn="base" latinLnBrk="0" hangingPunct="1">
                        <a:lnSpc>
                          <a:spcPts val="860"/>
                        </a:lnSpc>
                        <a:buNone/>
                      </a:pPr>
                      <a:r>
                        <a:rPr lang="en-US" sz="1000" b="0" i="0" u="none" strike="noStrike" kern="1200" dirty="0">
                          <a:solidFill>
                            <a:srgbClr val="232F67"/>
                          </a:solidFill>
                          <a:effectLst/>
                          <a:latin typeface="Calibri"/>
                          <a:ea typeface="+mn-ea"/>
                          <a:cs typeface="+mn-cs"/>
                        </a:rPr>
                        <a:t>(3,527)</a:t>
                      </a:r>
                    </a:p>
                  </a:txBody>
                  <a:tcPr marL="90170" marR="90170" marT="45085" marB="45085" anchor="ctr">
                    <a:lnL w="6985" cap="flat" cmpd="sng" algn="ctr">
                      <a:solidFill>
                        <a:srgbClr val="000000"/>
                      </a:solidFill>
                      <a:prstDash val="solid"/>
                      <a:round/>
                      <a:headEnd type="none" w="med" len="med"/>
                      <a:tailEnd type="none" w="med" len="med"/>
                    </a:lnL>
                    <a:lnR w="6985" cap="flat" cmpd="sng" algn="ctr">
                      <a:solidFill>
                        <a:srgbClr val="000000"/>
                      </a:solidFill>
                      <a:prstDash val="solid"/>
                      <a:round/>
                      <a:headEnd type="none" w="med" len="med"/>
                      <a:tailEnd type="none" w="med" len="med"/>
                    </a:lnR>
                    <a:lnT w="6985" cap="flat" cmpd="sng" algn="ctr">
                      <a:solidFill>
                        <a:srgbClr val="000000"/>
                      </a:solidFill>
                      <a:prstDash val="solid"/>
                      <a:round/>
                      <a:headEnd type="none" w="med" len="med"/>
                      <a:tailEnd type="none" w="med" len="med"/>
                    </a:lnT>
                    <a:lnB w="6985" cap="flat" cmpd="sng" algn="ctr">
                      <a:solidFill>
                        <a:srgbClr val="000000"/>
                      </a:solidFill>
                      <a:prstDash val="solid"/>
                      <a:round/>
                      <a:headEnd type="none" w="med" len="med"/>
                      <a:tailEnd type="none" w="med" len="med"/>
                    </a:lnB>
                    <a:solidFill>
                      <a:srgbClr val="CCD2D8"/>
                    </a:solidFill>
                  </a:tcPr>
                </a:tc>
                <a:tc>
                  <a:txBody>
                    <a:bodyPr/>
                    <a:lstStyle/>
                    <a:p>
                      <a:pPr marL="0" algn="r" rtl="0" eaLnBrk="1" fontAlgn="base" latinLnBrk="0" hangingPunct="1">
                        <a:lnSpc>
                          <a:spcPts val="860"/>
                        </a:lnSpc>
                        <a:buNone/>
                      </a:pPr>
                      <a:r>
                        <a:rPr lang="en-US" sz="1000" b="0" i="0" u="none" strike="noStrike" kern="1200" dirty="0">
                          <a:solidFill>
                            <a:srgbClr val="232F67"/>
                          </a:solidFill>
                          <a:effectLst/>
                          <a:latin typeface="Calibri"/>
                          <a:ea typeface="+mn-ea"/>
                          <a:cs typeface="+mn-cs"/>
                        </a:rPr>
                        <a:t>(2,909)</a:t>
                      </a:r>
                    </a:p>
                  </a:txBody>
                  <a:tcPr marL="90170" marR="90170" marT="45085" marB="45085" anchor="ctr">
                    <a:lnL w="6985" cap="flat" cmpd="sng" algn="ctr">
                      <a:solidFill>
                        <a:srgbClr val="000000"/>
                      </a:solidFill>
                      <a:prstDash val="solid"/>
                      <a:round/>
                      <a:headEnd type="none" w="med" len="med"/>
                      <a:tailEnd type="none" w="med" len="med"/>
                    </a:lnL>
                    <a:lnR w="6985" cap="flat" cmpd="sng" algn="ctr">
                      <a:solidFill>
                        <a:srgbClr val="000000"/>
                      </a:solidFill>
                      <a:prstDash val="solid"/>
                      <a:round/>
                      <a:headEnd type="none" w="med" len="med"/>
                      <a:tailEnd type="none" w="med" len="med"/>
                    </a:lnR>
                    <a:lnT w="6985" cap="flat" cmpd="sng" algn="ctr">
                      <a:solidFill>
                        <a:srgbClr val="000000"/>
                      </a:solidFill>
                      <a:prstDash val="solid"/>
                      <a:round/>
                      <a:headEnd type="none" w="med" len="med"/>
                      <a:tailEnd type="none" w="med" len="med"/>
                    </a:lnT>
                    <a:lnB w="6985" cap="flat" cmpd="sng" algn="ctr">
                      <a:solidFill>
                        <a:srgbClr val="000000"/>
                      </a:solidFill>
                      <a:prstDash val="solid"/>
                      <a:round/>
                      <a:headEnd type="none" w="med" len="med"/>
                      <a:tailEnd type="none" w="med" len="med"/>
                    </a:lnB>
                    <a:solidFill>
                      <a:srgbClr val="CCD2D8"/>
                    </a:solidFill>
                  </a:tcPr>
                </a:tc>
                <a:tc>
                  <a:txBody>
                    <a:bodyPr/>
                    <a:lstStyle/>
                    <a:p>
                      <a:pPr marL="0" algn="r" rtl="0" eaLnBrk="1" fontAlgn="base" latinLnBrk="0" hangingPunct="1">
                        <a:lnSpc>
                          <a:spcPts val="860"/>
                        </a:lnSpc>
                        <a:buNone/>
                      </a:pPr>
                      <a:r>
                        <a:rPr lang="en-US" sz="1000" b="0" i="0" u="none" strike="noStrike" kern="1200">
                          <a:solidFill>
                            <a:srgbClr val="232F67"/>
                          </a:solidFill>
                          <a:effectLst/>
                          <a:latin typeface="Calibri"/>
                        </a:rPr>
                        <a:t>(16,062)</a:t>
                      </a:r>
                      <a:endParaRPr lang="en-US" sz="1000" b="0" i="0" u="none" strike="noStrike">
                        <a:effectLst/>
                        <a:latin typeface="Calibri"/>
                      </a:endParaRPr>
                    </a:p>
                  </a:txBody>
                  <a:tcPr marL="90170" marR="90170" marT="45085" marB="45085" anchor="ctr">
                    <a:lnL w="6985"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6985" cap="flat" cmpd="sng" algn="ctr">
                      <a:solidFill>
                        <a:srgbClr val="000000"/>
                      </a:solidFill>
                      <a:prstDash val="solid"/>
                      <a:round/>
                      <a:headEnd type="none" w="med" len="med"/>
                      <a:tailEnd type="none" w="med" len="med"/>
                    </a:lnT>
                    <a:lnB w="6985" cap="flat" cmpd="sng" algn="ctr">
                      <a:solidFill>
                        <a:srgbClr val="000000"/>
                      </a:solidFill>
                      <a:prstDash val="solid"/>
                      <a:round/>
                      <a:headEnd type="none" w="med" len="med"/>
                      <a:tailEnd type="none" w="med" len="med"/>
                    </a:lnB>
                    <a:solidFill>
                      <a:srgbClr val="CCD2D8"/>
                    </a:solidFill>
                  </a:tcPr>
                </a:tc>
                <a:tc>
                  <a:txBody>
                    <a:bodyPr/>
                    <a:lstStyle/>
                    <a:p>
                      <a:pPr marL="0" algn="r" rtl="0" eaLnBrk="1" fontAlgn="base" latinLnBrk="0" hangingPunct="1">
                        <a:lnSpc>
                          <a:spcPts val="860"/>
                        </a:lnSpc>
                        <a:buNone/>
                      </a:pPr>
                      <a:r>
                        <a:rPr lang="en-US" sz="1000" b="0" i="0" u="none" strike="noStrike" kern="1200">
                          <a:solidFill>
                            <a:srgbClr val="232F67"/>
                          </a:solidFill>
                          <a:effectLst/>
                          <a:latin typeface="Calibri"/>
                        </a:rPr>
                        <a:t>(24,086)</a:t>
                      </a:r>
                      <a:endParaRPr lang="en-US" sz="1000" b="0" i="0" u="none" strike="noStrike">
                        <a:effectLst/>
                        <a:latin typeface="Calibri"/>
                      </a:endParaRPr>
                    </a:p>
                  </a:txBody>
                  <a:tcPr marL="90170" marR="90170" marT="45085" marB="45085"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985" cap="flat" cmpd="sng" algn="ctr">
                      <a:solidFill>
                        <a:srgbClr val="000000"/>
                      </a:solidFill>
                      <a:prstDash val="solid"/>
                      <a:round/>
                      <a:headEnd type="none" w="med" len="med"/>
                      <a:tailEnd type="none" w="med" len="med"/>
                    </a:lnT>
                    <a:lnB w="6985" cap="flat" cmpd="sng" algn="ctr">
                      <a:solidFill>
                        <a:srgbClr val="000000"/>
                      </a:solidFill>
                      <a:prstDash val="solid"/>
                      <a:round/>
                      <a:headEnd type="none" w="med" len="med"/>
                      <a:tailEnd type="none" w="med" len="med"/>
                    </a:lnB>
                    <a:solidFill>
                      <a:srgbClr val="CCD2D8"/>
                    </a:solidFill>
                  </a:tcPr>
                </a:tc>
                <a:tc>
                  <a:txBody>
                    <a:bodyPr/>
                    <a:lstStyle/>
                    <a:p>
                      <a:pPr marL="0" algn="r" rtl="0" eaLnBrk="1" fontAlgn="base" latinLnBrk="0" hangingPunct="1">
                        <a:lnSpc>
                          <a:spcPts val="860"/>
                        </a:lnSpc>
                        <a:buNone/>
                      </a:pPr>
                      <a:r>
                        <a:rPr lang="en-US" sz="1000" b="0" i="0" u="none" strike="noStrike" kern="1200">
                          <a:solidFill>
                            <a:srgbClr val="232F67"/>
                          </a:solidFill>
                          <a:effectLst/>
                          <a:latin typeface="Calibri"/>
                        </a:rPr>
                        <a:t>(31,930)</a:t>
                      </a:r>
                      <a:endParaRPr lang="en-US" sz="1000" b="0" i="0" u="none" strike="noStrike">
                        <a:effectLst/>
                        <a:latin typeface="Calibri"/>
                      </a:endParaRPr>
                    </a:p>
                  </a:txBody>
                  <a:tcPr marL="90170" marR="90170" marT="45085" marB="45085"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985" cap="flat" cmpd="sng" algn="ctr">
                      <a:solidFill>
                        <a:srgbClr val="000000"/>
                      </a:solidFill>
                      <a:prstDash val="solid"/>
                      <a:round/>
                      <a:headEnd type="none" w="med" len="med"/>
                      <a:tailEnd type="none" w="med" len="med"/>
                    </a:lnT>
                    <a:lnB w="6985" cap="flat" cmpd="sng" algn="ctr">
                      <a:solidFill>
                        <a:srgbClr val="000000"/>
                      </a:solidFill>
                      <a:prstDash val="solid"/>
                      <a:round/>
                      <a:headEnd type="none" w="med" len="med"/>
                      <a:tailEnd type="none" w="med" len="med"/>
                    </a:lnB>
                    <a:solidFill>
                      <a:srgbClr val="CCD2D8"/>
                    </a:solidFill>
                  </a:tcPr>
                </a:tc>
                <a:tc>
                  <a:txBody>
                    <a:bodyPr/>
                    <a:lstStyle/>
                    <a:p>
                      <a:pPr marL="0" algn="r" rtl="0" eaLnBrk="1" fontAlgn="base" latinLnBrk="0" hangingPunct="1">
                        <a:lnSpc>
                          <a:spcPts val="860"/>
                        </a:lnSpc>
                        <a:buNone/>
                      </a:pPr>
                      <a:r>
                        <a:rPr lang="en-US" sz="1000" b="0" i="0" u="none" strike="noStrike" kern="1200">
                          <a:solidFill>
                            <a:srgbClr val="232F67"/>
                          </a:solidFill>
                          <a:effectLst/>
                          <a:latin typeface="Calibri"/>
                        </a:rPr>
                        <a:t>(20,111)</a:t>
                      </a:r>
                      <a:endParaRPr lang="en-US" sz="1000" b="0" i="0" u="none" strike="noStrike">
                        <a:effectLst/>
                        <a:latin typeface="Calibri"/>
                      </a:endParaRPr>
                    </a:p>
                  </a:txBody>
                  <a:tcPr marL="90170" marR="90170" marT="45085" marB="45085" anchor="ctr">
                    <a:lnL w="12700" cap="flat" cmpd="sng" algn="ctr">
                      <a:solidFill>
                        <a:srgbClr val="FFFFFF"/>
                      </a:solidFill>
                      <a:prstDash val="solid"/>
                      <a:round/>
                      <a:headEnd type="none" w="med" len="med"/>
                      <a:tailEnd type="none" w="med" len="med"/>
                    </a:lnL>
                    <a:lnR w="6985" cap="flat" cmpd="sng" algn="ctr">
                      <a:solidFill>
                        <a:srgbClr val="000000"/>
                      </a:solidFill>
                      <a:prstDash val="solid"/>
                      <a:round/>
                      <a:headEnd type="none" w="med" len="med"/>
                      <a:tailEnd type="none" w="med" len="med"/>
                    </a:lnR>
                    <a:lnT w="6985" cap="flat" cmpd="sng" algn="ctr">
                      <a:solidFill>
                        <a:srgbClr val="000000"/>
                      </a:solidFill>
                      <a:prstDash val="solid"/>
                      <a:round/>
                      <a:headEnd type="none" w="med" len="med"/>
                      <a:tailEnd type="none" w="med" len="med"/>
                    </a:lnT>
                    <a:lnB w="6985" cap="flat" cmpd="sng" algn="ctr">
                      <a:solidFill>
                        <a:srgbClr val="000000"/>
                      </a:solidFill>
                      <a:prstDash val="solid"/>
                      <a:round/>
                      <a:headEnd type="none" w="med" len="med"/>
                      <a:tailEnd type="none" w="med" len="med"/>
                    </a:lnB>
                    <a:solidFill>
                      <a:srgbClr val="CCD2D8"/>
                    </a:solidFill>
                  </a:tcPr>
                </a:tc>
                <a:extLst>
                  <a:ext uri="{0D108BD9-81ED-4DB2-BD59-A6C34878D82A}">
                    <a16:rowId xmlns:a16="http://schemas.microsoft.com/office/drawing/2014/main" val="3055977190"/>
                  </a:ext>
                </a:extLst>
              </a:tr>
              <a:tr h="203982">
                <a:tc>
                  <a:txBody>
                    <a:bodyPr/>
                    <a:lstStyle/>
                    <a:p>
                      <a:pPr marL="0" algn="l" rtl="0" eaLnBrk="1" fontAlgn="base" latinLnBrk="0" hangingPunct="1">
                        <a:lnSpc>
                          <a:spcPts val="860"/>
                        </a:lnSpc>
                        <a:buNone/>
                      </a:pPr>
                      <a:r>
                        <a:rPr lang="en-US" sz="1050" b="0" i="0" u="none" strike="noStrike" kern="1200">
                          <a:solidFill>
                            <a:srgbClr val="232F67"/>
                          </a:solidFill>
                          <a:effectLst/>
                          <a:latin typeface="Calibri"/>
                        </a:rPr>
                        <a:t>Gain / Loss on valuation of IP</a:t>
                      </a:r>
                      <a:endParaRPr lang="en-US" sz="1050" b="0" i="0" u="none" strike="noStrike">
                        <a:effectLst/>
                        <a:latin typeface="Calibri"/>
                      </a:endParaRPr>
                    </a:p>
                  </a:txBody>
                  <a:tcPr marL="90170" marR="90170" marT="45085" marB="45085" anchor="ctr">
                    <a:lnL w="6985" cap="flat" cmpd="sng" algn="ctr">
                      <a:solidFill>
                        <a:srgbClr val="000000"/>
                      </a:solidFill>
                      <a:prstDash val="solid"/>
                      <a:round/>
                      <a:headEnd type="none" w="med" len="med"/>
                      <a:tailEnd type="none" w="med" len="med"/>
                    </a:lnL>
                    <a:lnR w="6985" cap="flat" cmpd="sng" algn="ctr">
                      <a:solidFill>
                        <a:srgbClr val="000000"/>
                      </a:solidFill>
                      <a:prstDash val="solid"/>
                      <a:round/>
                      <a:headEnd type="none" w="med" len="med"/>
                      <a:tailEnd type="none" w="med" len="med"/>
                    </a:lnR>
                    <a:lnT w="6985" cap="flat" cmpd="sng" algn="ctr">
                      <a:solidFill>
                        <a:srgbClr val="000000"/>
                      </a:solidFill>
                      <a:prstDash val="solid"/>
                      <a:round/>
                      <a:headEnd type="none" w="med" len="med"/>
                      <a:tailEnd type="none" w="med" len="med"/>
                    </a:lnT>
                    <a:lnB w="6985" cap="flat" cmpd="sng" algn="ctr">
                      <a:solidFill>
                        <a:srgbClr val="000000"/>
                      </a:solidFill>
                      <a:prstDash val="solid"/>
                      <a:round/>
                      <a:headEnd type="none" w="med" len="med"/>
                      <a:tailEnd type="none" w="med" len="med"/>
                    </a:lnB>
                    <a:solidFill>
                      <a:srgbClr val="E7EAED"/>
                    </a:solidFill>
                  </a:tcPr>
                </a:tc>
                <a:tc>
                  <a:txBody>
                    <a:bodyPr/>
                    <a:lstStyle/>
                    <a:p>
                      <a:pPr marL="0" algn="r" rtl="0" eaLnBrk="1" fontAlgn="base" latinLnBrk="0" hangingPunct="1">
                        <a:lnSpc>
                          <a:spcPts val="860"/>
                        </a:lnSpc>
                        <a:buNone/>
                      </a:pPr>
                      <a:r>
                        <a:rPr lang="en-US" sz="1000" b="0" i="0" u="none" strike="noStrike" kern="1200" dirty="0">
                          <a:solidFill>
                            <a:srgbClr val="232F67"/>
                          </a:solidFill>
                          <a:effectLst/>
                          <a:latin typeface="Calibri"/>
                          <a:ea typeface="+mn-ea"/>
                          <a:cs typeface="+mn-cs"/>
                        </a:rPr>
                        <a:t>-</a:t>
                      </a:r>
                    </a:p>
                  </a:txBody>
                  <a:tcPr marL="90170" marR="90170" marT="45085" marB="45085" anchor="ctr">
                    <a:lnL w="6985" cap="flat" cmpd="sng" algn="ctr">
                      <a:solidFill>
                        <a:srgbClr val="000000"/>
                      </a:solidFill>
                      <a:prstDash val="solid"/>
                      <a:round/>
                      <a:headEnd type="none" w="med" len="med"/>
                      <a:tailEnd type="none" w="med" len="med"/>
                    </a:lnL>
                    <a:lnR w="6985" cap="flat" cmpd="sng" algn="ctr">
                      <a:solidFill>
                        <a:srgbClr val="000000"/>
                      </a:solidFill>
                      <a:prstDash val="solid"/>
                      <a:round/>
                      <a:headEnd type="none" w="med" len="med"/>
                      <a:tailEnd type="none" w="med" len="med"/>
                    </a:lnR>
                    <a:lnT w="6985" cap="flat" cmpd="sng" algn="ctr">
                      <a:solidFill>
                        <a:srgbClr val="000000"/>
                      </a:solidFill>
                      <a:prstDash val="solid"/>
                      <a:round/>
                      <a:headEnd type="none" w="med" len="med"/>
                      <a:tailEnd type="none" w="med" len="med"/>
                    </a:lnT>
                    <a:lnB w="6985" cap="flat" cmpd="sng" algn="ctr">
                      <a:solidFill>
                        <a:srgbClr val="000000"/>
                      </a:solidFill>
                      <a:prstDash val="solid"/>
                      <a:round/>
                      <a:headEnd type="none" w="med" len="med"/>
                      <a:tailEnd type="none" w="med" len="med"/>
                    </a:lnB>
                    <a:solidFill>
                      <a:srgbClr val="E7EAED"/>
                    </a:solidFill>
                  </a:tcPr>
                </a:tc>
                <a:tc>
                  <a:txBody>
                    <a:bodyPr/>
                    <a:lstStyle/>
                    <a:p>
                      <a:pPr marL="0" algn="r" rtl="0" eaLnBrk="1" fontAlgn="base" latinLnBrk="0" hangingPunct="1">
                        <a:lnSpc>
                          <a:spcPts val="860"/>
                        </a:lnSpc>
                        <a:buNone/>
                      </a:pPr>
                      <a:r>
                        <a:rPr lang="en-US" sz="1000" b="0" i="0" u="none" strike="noStrike" kern="1200" dirty="0">
                          <a:solidFill>
                            <a:srgbClr val="232F67"/>
                          </a:solidFill>
                          <a:effectLst/>
                          <a:latin typeface="Calibri"/>
                          <a:ea typeface="+mn-ea"/>
                          <a:cs typeface="+mn-cs"/>
                        </a:rPr>
                        <a:t>-</a:t>
                      </a:r>
                    </a:p>
                  </a:txBody>
                  <a:tcPr marL="90170" marR="90170" marT="45085" marB="45085" anchor="ctr">
                    <a:lnL w="6985" cap="flat" cmpd="sng" algn="ctr">
                      <a:solidFill>
                        <a:srgbClr val="000000"/>
                      </a:solidFill>
                      <a:prstDash val="solid"/>
                      <a:round/>
                      <a:headEnd type="none" w="med" len="med"/>
                      <a:tailEnd type="none" w="med" len="med"/>
                    </a:lnL>
                    <a:lnR w="6985" cap="flat" cmpd="sng" algn="ctr">
                      <a:solidFill>
                        <a:srgbClr val="000000"/>
                      </a:solidFill>
                      <a:prstDash val="solid"/>
                      <a:round/>
                      <a:headEnd type="none" w="med" len="med"/>
                      <a:tailEnd type="none" w="med" len="med"/>
                    </a:lnR>
                    <a:lnT w="6985" cap="flat" cmpd="sng" algn="ctr">
                      <a:solidFill>
                        <a:srgbClr val="000000"/>
                      </a:solidFill>
                      <a:prstDash val="solid"/>
                      <a:round/>
                      <a:headEnd type="none" w="med" len="med"/>
                      <a:tailEnd type="none" w="med" len="med"/>
                    </a:lnT>
                    <a:lnB w="6985" cap="flat" cmpd="sng" algn="ctr">
                      <a:solidFill>
                        <a:srgbClr val="000000"/>
                      </a:solidFill>
                      <a:prstDash val="solid"/>
                      <a:round/>
                      <a:headEnd type="none" w="med" len="med"/>
                      <a:tailEnd type="none" w="med" len="med"/>
                    </a:lnB>
                    <a:solidFill>
                      <a:srgbClr val="E7EAED"/>
                    </a:solidFill>
                  </a:tcPr>
                </a:tc>
                <a:tc>
                  <a:txBody>
                    <a:bodyPr/>
                    <a:lstStyle/>
                    <a:p>
                      <a:pPr marL="0" algn="r" rtl="0" eaLnBrk="1" fontAlgn="base" latinLnBrk="0" hangingPunct="1">
                        <a:lnSpc>
                          <a:spcPts val="860"/>
                        </a:lnSpc>
                        <a:buNone/>
                      </a:pPr>
                      <a:r>
                        <a:rPr lang="en-US" sz="1000" b="0" i="0" u="none" strike="noStrike" kern="1200">
                          <a:solidFill>
                            <a:srgbClr val="232F67"/>
                          </a:solidFill>
                          <a:effectLst/>
                          <a:latin typeface="Calibri"/>
                        </a:rPr>
                        <a:t>8,066</a:t>
                      </a:r>
                      <a:endParaRPr lang="en-US" sz="1000" b="0" i="0" u="none" strike="noStrike">
                        <a:effectLst/>
                        <a:latin typeface="Calibri"/>
                      </a:endParaRPr>
                    </a:p>
                  </a:txBody>
                  <a:tcPr marL="90170" marR="90170" marT="45085" marB="45085" anchor="ctr">
                    <a:lnL w="6985"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6985" cap="flat" cmpd="sng" algn="ctr">
                      <a:solidFill>
                        <a:srgbClr val="000000"/>
                      </a:solidFill>
                      <a:prstDash val="solid"/>
                      <a:round/>
                      <a:headEnd type="none" w="med" len="med"/>
                      <a:tailEnd type="none" w="med" len="med"/>
                    </a:lnT>
                    <a:lnB w="6985" cap="flat" cmpd="sng" algn="ctr">
                      <a:solidFill>
                        <a:srgbClr val="000000"/>
                      </a:solidFill>
                      <a:prstDash val="solid"/>
                      <a:round/>
                      <a:headEnd type="none" w="med" len="med"/>
                      <a:tailEnd type="none" w="med" len="med"/>
                    </a:lnB>
                    <a:solidFill>
                      <a:srgbClr val="E7EAED"/>
                    </a:solidFill>
                  </a:tcPr>
                </a:tc>
                <a:tc>
                  <a:txBody>
                    <a:bodyPr/>
                    <a:lstStyle/>
                    <a:p>
                      <a:pPr marL="0" algn="r" rtl="0" eaLnBrk="1" fontAlgn="base" latinLnBrk="0" hangingPunct="1">
                        <a:lnSpc>
                          <a:spcPts val="860"/>
                        </a:lnSpc>
                        <a:buNone/>
                      </a:pPr>
                      <a:r>
                        <a:rPr lang="en-US" sz="1000" b="0" i="0" u="none" strike="noStrike" kern="1200">
                          <a:solidFill>
                            <a:srgbClr val="232F67"/>
                          </a:solidFill>
                          <a:effectLst/>
                          <a:latin typeface="Calibri"/>
                        </a:rPr>
                        <a:t>958</a:t>
                      </a:r>
                      <a:endParaRPr lang="en-US" sz="1000" b="0" i="0" u="none" strike="noStrike">
                        <a:effectLst/>
                        <a:latin typeface="Calibri"/>
                      </a:endParaRPr>
                    </a:p>
                  </a:txBody>
                  <a:tcPr marL="90170" marR="90170" marT="45085" marB="45085"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985" cap="flat" cmpd="sng" algn="ctr">
                      <a:solidFill>
                        <a:srgbClr val="000000"/>
                      </a:solidFill>
                      <a:prstDash val="solid"/>
                      <a:round/>
                      <a:headEnd type="none" w="med" len="med"/>
                      <a:tailEnd type="none" w="med" len="med"/>
                    </a:lnT>
                    <a:lnB w="6985" cap="flat" cmpd="sng" algn="ctr">
                      <a:solidFill>
                        <a:srgbClr val="000000"/>
                      </a:solidFill>
                      <a:prstDash val="solid"/>
                      <a:round/>
                      <a:headEnd type="none" w="med" len="med"/>
                      <a:tailEnd type="none" w="med" len="med"/>
                    </a:lnB>
                    <a:solidFill>
                      <a:srgbClr val="E7EAED"/>
                    </a:solidFill>
                  </a:tcPr>
                </a:tc>
                <a:tc>
                  <a:txBody>
                    <a:bodyPr/>
                    <a:lstStyle/>
                    <a:p>
                      <a:pPr marL="0" algn="r" rtl="0" eaLnBrk="1" fontAlgn="base" latinLnBrk="0" hangingPunct="1">
                        <a:lnSpc>
                          <a:spcPts val="860"/>
                        </a:lnSpc>
                        <a:buNone/>
                      </a:pPr>
                      <a:r>
                        <a:rPr lang="en-US" sz="1000" b="0" i="0" u="none" strike="noStrike" kern="1200">
                          <a:solidFill>
                            <a:srgbClr val="232F67"/>
                          </a:solidFill>
                          <a:effectLst/>
                          <a:latin typeface="Calibri"/>
                        </a:rPr>
                        <a:t>50,510 </a:t>
                      </a:r>
                      <a:endParaRPr lang="en-US" sz="1000" b="0" i="0" u="none" strike="noStrike">
                        <a:effectLst/>
                        <a:latin typeface="Calibri"/>
                      </a:endParaRPr>
                    </a:p>
                  </a:txBody>
                  <a:tcPr marL="90170" marR="90170" marT="45085" marB="45085"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985" cap="flat" cmpd="sng" algn="ctr">
                      <a:solidFill>
                        <a:srgbClr val="000000"/>
                      </a:solidFill>
                      <a:prstDash val="solid"/>
                      <a:round/>
                      <a:headEnd type="none" w="med" len="med"/>
                      <a:tailEnd type="none" w="med" len="med"/>
                    </a:lnT>
                    <a:lnB w="6985" cap="flat" cmpd="sng" algn="ctr">
                      <a:solidFill>
                        <a:srgbClr val="000000"/>
                      </a:solidFill>
                      <a:prstDash val="solid"/>
                      <a:round/>
                      <a:headEnd type="none" w="med" len="med"/>
                      <a:tailEnd type="none" w="med" len="med"/>
                    </a:lnB>
                    <a:solidFill>
                      <a:srgbClr val="E7EAED"/>
                    </a:solidFill>
                  </a:tcPr>
                </a:tc>
                <a:tc>
                  <a:txBody>
                    <a:bodyPr/>
                    <a:lstStyle/>
                    <a:p>
                      <a:pPr marL="0" algn="r" rtl="0" eaLnBrk="1" fontAlgn="base" latinLnBrk="0" hangingPunct="1">
                        <a:lnSpc>
                          <a:spcPts val="860"/>
                        </a:lnSpc>
                        <a:buNone/>
                      </a:pPr>
                      <a:r>
                        <a:rPr lang="en-US" sz="1000" b="0" i="0" u="none" strike="noStrike" kern="1200">
                          <a:solidFill>
                            <a:srgbClr val="232F67"/>
                          </a:solidFill>
                          <a:effectLst/>
                          <a:latin typeface="Calibri"/>
                        </a:rPr>
                        <a:t>(9,110)</a:t>
                      </a:r>
                      <a:endParaRPr lang="en-US" sz="1000" b="0" i="0" u="none" strike="noStrike">
                        <a:effectLst/>
                        <a:latin typeface="Calibri"/>
                      </a:endParaRPr>
                    </a:p>
                  </a:txBody>
                  <a:tcPr marL="90170" marR="90170" marT="45085" marB="45085" anchor="ctr">
                    <a:lnL w="12700" cap="flat" cmpd="sng" algn="ctr">
                      <a:solidFill>
                        <a:srgbClr val="FFFFFF"/>
                      </a:solidFill>
                      <a:prstDash val="solid"/>
                      <a:round/>
                      <a:headEnd type="none" w="med" len="med"/>
                      <a:tailEnd type="none" w="med" len="med"/>
                    </a:lnL>
                    <a:lnR w="6985" cap="flat" cmpd="sng" algn="ctr">
                      <a:solidFill>
                        <a:srgbClr val="000000"/>
                      </a:solidFill>
                      <a:prstDash val="solid"/>
                      <a:round/>
                      <a:headEnd type="none" w="med" len="med"/>
                      <a:tailEnd type="none" w="med" len="med"/>
                    </a:lnR>
                    <a:lnT w="6985" cap="flat" cmpd="sng" algn="ctr">
                      <a:solidFill>
                        <a:srgbClr val="000000"/>
                      </a:solidFill>
                      <a:prstDash val="solid"/>
                      <a:round/>
                      <a:headEnd type="none" w="med" len="med"/>
                      <a:tailEnd type="none" w="med" len="med"/>
                    </a:lnT>
                    <a:lnB w="6985" cap="flat" cmpd="sng" algn="ctr">
                      <a:solidFill>
                        <a:srgbClr val="000000"/>
                      </a:solidFill>
                      <a:prstDash val="solid"/>
                      <a:round/>
                      <a:headEnd type="none" w="med" len="med"/>
                      <a:tailEnd type="none" w="med" len="med"/>
                    </a:lnB>
                    <a:solidFill>
                      <a:srgbClr val="E7EAED"/>
                    </a:solidFill>
                  </a:tcPr>
                </a:tc>
                <a:extLst>
                  <a:ext uri="{0D108BD9-81ED-4DB2-BD59-A6C34878D82A}">
                    <a16:rowId xmlns:a16="http://schemas.microsoft.com/office/drawing/2014/main" val="4177550165"/>
                  </a:ext>
                </a:extLst>
              </a:tr>
              <a:tr h="291123">
                <a:tc>
                  <a:txBody>
                    <a:bodyPr/>
                    <a:lstStyle/>
                    <a:p>
                      <a:pPr marL="0" algn="l" rtl="0" eaLnBrk="1" fontAlgn="base" latinLnBrk="0" hangingPunct="1">
                        <a:lnSpc>
                          <a:spcPts val="860"/>
                        </a:lnSpc>
                        <a:buNone/>
                      </a:pPr>
                      <a:r>
                        <a:rPr lang="en-US" sz="1050" b="0" i="0" u="none" strike="noStrike" kern="1200">
                          <a:solidFill>
                            <a:srgbClr val="232F67"/>
                          </a:solidFill>
                          <a:effectLst/>
                          <a:latin typeface="Calibri"/>
                        </a:rPr>
                        <a:t>Gain / Loss on sale of Assets held for sale</a:t>
                      </a:r>
                      <a:endParaRPr lang="en-US" sz="1050" b="0" i="0" u="none" strike="noStrike">
                        <a:effectLst/>
                        <a:latin typeface="Calibri"/>
                      </a:endParaRPr>
                    </a:p>
                  </a:txBody>
                  <a:tcPr marL="90170" marR="90170" marT="45085" marB="45085" anchor="ctr">
                    <a:lnL w="6985" cap="flat" cmpd="sng" algn="ctr">
                      <a:solidFill>
                        <a:srgbClr val="000000"/>
                      </a:solidFill>
                      <a:prstDash val="solid"/>
                      <a:round/>
                      <a:headEnd type="none" w="med" len="med"/>
                      <a:tailEnd type="none" w="med" len="med"/>
                    </a:lnL>
                    <a:lnR w="6985" cap="flat" cmpd="sng" algn="ctr">
                      <a:solidFill>
                        <a:srgbClr val="000000"/>
                      </a:solidFill>
                      <a:prstDash val="solid"/>
                      <a:round/>
                      <a:headEnd type="none" w="med" len="med"/>
                      <a:tailEnd type="none" w="med" len="med"/>
                    </a:lnR>
                    <a:lnT w="6985" cap="flat" cmpd="sng" algn="ctr">
                      <a:solidFill>
                        <a:srgbClr val="000000"/>
                      </a:solidFill>
                      <a:prstDash val="solid"/>
                      <a:round/>
                      <a:headEnd type="none" w="med" len="med"/>
                      <a:tailEnd type="none" w="med" len="med"/>
                    </a:lnT>
                    <a:lnB w="6985" cap="flat" cmpd="sng" algn="ctr">
                      <a:solidFill>
                        <a:srgbClr val="000000"/>
                      </a:solidFill>
                      <a:prstDash val="solid"/>
                      <a:round/>
                      <a:headEnd type="none" w="med" len="med"/>
                      <a:tailEnd type="none" w="med" len="med"/>
                    </a:lnB>
                    <a:solidFill>
                      <a:srgbClr val="CCD2D8"/>
                    </a:solidFill>
                  </a:tcPr>
                </a:tc>
                <a:tc>
                  <a:txBody>
                    <a:bodyPr/>
                    <a:lstStyle/>
                    <a:p>
                      <a:pPr marL="0" algn="r" defTabSz="914400" rtl="0" eaLnBrk="1" fontAlgn="base" latinLnBrk="0" hangingPunct="1">
                        <a:lnSpc>
                          <a:spcPts val="860"/>
                        </a:lnSpc>
                        <a:buNone/>
                      </a:pPr>
                      <a:r>
                        <a:rPr lang="en-US" sz="1000" b="0" i="0" u="none" strike="noStrike" kern="1200" dirty="0">
                          <a:solidFill>
                            <a:srgbClr val="232F67"/>
                          </a:solidFill>
                          <a:effectLst/>
                          <a:latin typeface="Calibri"/>
                          <a:ea typeface="+mn-ea"/>
                          <a:cs typeface="+mn-cs"/>
                        </a:rPr>
                        <a:t>-</a:t>
                      </a:r>
                    </a:p>
                  </a:txBody>
                  <a:tcPr marL="90170" marR="90170" marT="45085" marB="45085" anchor="ctr">
                    <a:lnL w="6985" cap="flat" cmpd="sng" algn="ctr">
                      <a:solidFill>
                        <a:srgbClr val="000000"/>
                      </a:solidFill>
                      <a:prstDash val="solid"/>
                      <a:round/>
                      <a:headEnd type="none" w="med" len="med"/>
                      <a:tailEnd type="none" w="med" len="med"/>
                    </a:lnL>
                    <a:lnR w="6985" cap="flat" cmpd="sng" algn="ctr">
                      <a:solidFill>
                        <a:srgbClr val="000000"/>
                      </a:solidFill>
                      <a:prstDash val="solid"/>
                      <a:round/>
                      <a:headEnd type="none" w="med" len="med"/>
                      <a:tailEnd type="none" w="med" len="med"/>
                    </a:lnR>
                    <a:lnT w="6985" cap="flat" cmpd="sng" algn="ctr">
                      <a:solidFill>
                        <a:srgbClr val="000000"/>
                      </a:solidFill>
                      <a:prstDash val="solid"/>
                      <a:round/>
                      <a:headEnd type="none" w="med" len="med"/>
                      <a:tailEnd type="none" w="med" len="med"/>
                    </a:lnT>
                    <a:lnB w="6985" cap="flat" cmpd="sng" algn="ctr">
                      <a:solidFill>
                        <a:srgbClr val="000000"/>
                      </a:solidFill>
                      <a:prstDash val="solid"/>
                      <a:round/>
                      <a:headEnd type="none" w="med" len="med"/>
                      <a:tailEnd type="none" w="med" len="med"/>
                    </a:lnB>
                    <a:solidFill>
                      <a:srgbClr val="CCD2D8"/>
                    </a:solidFill>
                  </a:tcPr>
                </a:tc>
                <a:tc>
                  <a:txBody>
                    <a:bodyPr/>
                    <a:lstStyle/>
                    <a:p>
                      <a:pPr marL="0" algn="r" defTabSz="914400" rtl="0" eaLnBrk="1" fontAlgn="base" latinLnBrk="0" hangingPunct="1">
                        <a:lnSpc>
                          <a:spcPts val="860"/>
                        </a:lnSpc>
                        <a:buNone/>
                      </a:pPr>
                      <a:r>
                        <a:rPr lang="en-US" sz="1000" b="0" i="0" u="none" strike="noStrike" kern="1200" dirty="0">
                          <a:solidFill>
                            <a:srgbClr val="232F67"/>
                          </a:solidFill>
                          <a:effectLst/>
                          <a:latin typeface="Calibri"/>
                          <a:ea typeface="+mn-ea"/>
                          <a:cs typeface="+mn-cs"/>
                        </a:rPr>
                        <a:t>-</a:t>
                      </a:r>
                    </a:p>
                  </a:txBody>
                  <a:tcPr marL="90170" marR="90170" marT="45085" marB="45085" anchor="ctr">
                    <a:lnL w="6985" cap="flat" cmpd="sng" algn="ctr">
                      <a:solidFill>
                        <a:srgbClr val="000000"/>
                      </a:solidFill>
                      <a:prstDash val="solid"/>
                      <a:round/>
                      <a:headEnd type="none" w="med" len="med"/>
                      <a:tailEnd type="none" w="med" len="med"/>
                    </a:lnL>
                    <a:lnR w="6985" cap="flat" cmpd="sng" algn="ctr">
                      <a:solidFill>
                        <a:srgbClr val="000000"/>
                      </a:solidFill>
                      <a:prstDash val="solid"/>
                      <a:round/>
                      <a:headEnd type="none" w="med" len="med"/>
                      <a:tailEnd type="none" w="med" len="med"/>
                    </a:lnR>
                    <a:lnT w="6985" cap="flat" cmpd="sng" algn="ctr">
                      <a:solidFill>
                        <a:srgbClr val="000000"/>
                      </a:solidFill>
                      <a:prstDash val="solid"/>
                      <a:round/>
                      <a:headEnd type="none" w="med" len="med"/>
                      <a:tailEnd type="none" w="med" len="med"/>
                    </a:lnT>
                    <a:lnB w="6985" cap="flat" cmpd="sng" algn="ctr">
                      <a:solidFill>
                        <a:srgbClr val="000000"/>
                      </a:solidFill>
                      <a:prstDash val="solid"/>
                      <a:round/>
                      <a:headEnd type="none" w="med" len="med"/>
                      <a:tailEnd type="none" w="med" len="med"/>
                    </a:lnB>
                    <a:solidFill>
                      <a:srgbClr val="CCD2D8"/>
                    </a:solidFill>
                  </a:tcPr>
                </a:tc>
                <a:tc>
                  <a:txBody>
                    <a:bodyPr/>
                    <a:lstStyle/>
                    <a:p>
                      <a:pPr marL="0" algn="r" rtl="0" eaLnBrk="1" fontAlgn="base" latinLnBrk="0" hangingPunct="1">
                        <a:lnSpc>
                          <a:spcPts val="860"/>
                        </a:lnSpc>
                        <a:buNone/>
                      </a:pPr>
                      <a:r>
                        <a:rPr lang="en-US" sz="1000" b="0" i="0" u="none" strike="noStrike" kern="1200">
                          <a:solidFill>
                            <a:srgbClr val="232F67"/>
                          </a:solidFill>
                          <a:effectLst/>
                          <a:latin typeface="Calibri"/>
                        </a:rPr>
                        <a:t>-</a:t>
                      </a:r>
                      <a:endParaRPr lang="en-US" sz="1000" b="0" i="0" u="none" strike="noStrike">
                        <a:effectLst/>
                        <a:latin typeface="Calibri"/>
                      </a:endParaRPr>
                    </a:p>
                  </a:txBody>
                  <a:tcPr marL="90170" marR="90170" marT="45085" marB="45085" anchor="ctr">
                    <a:lnL w="6985"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6985" cap="flat" cmpd="sng" algn="ctr">
                      <a:solidFill>
                        <a:srgbClr val="000000"/>
                      </a:solidFill>
                      <a:prstDash val="solid"/>
                      <a:round/>
                      <a:headEnd type="none" w="med" len="med"/>
                      <a:tailEnd type="none" w="med" len="med"/>
                    </a:lnT>
                    <a:lnB w="6985" cap="flat" cmpd="sng" algn="ctr">
                      <a:solidFill>
                        <a:srgbClr val="000000"/>
                      </a:solidFill>
                      <a:prstDash val="solid"/>
                      <a:round/>
                      <a:headEnd type="none" w="med" len="med"/>
                      <a:tailEnd type="none" w="med" len="med"/>
                    </a:lnB>
                    <a:solidFill>
                      <a:srgbClr val="CCD2D8"/>
                    </a:solidFill>
                  </a:tcPr>
                </a:tc>
                <a:tc>
                  <a:txBody>
                    <a:bodyPr/>
                    <a:lstStyle/>
                    <a:p>
                      <a:pPr marL="0" algn="r" rtl="0" eaLnBrk="1" fontAlgn="base" latinLnBrk="0" hangingPunct="1">
                        <a:lnSpc>
                          <a:spcPts val="860"/>
                        </a:lnSpc>
                        <a:buNone/>
                      </a:pPr>
                      <a:r>
                        <a:rPr lang="en-US" sz="1000" b="0" i="0" u="none" strike="noStrike" kern="1200">
                          <a:solidFill>
                            <a:srgbClr val="232F67"/>
                          </a:solidFill>
                          <a:effectLst/>
                          <a:latin typeface="Calibri"/>
                        </a:rPr>
                        <a:t>10,459</a:t>
                      </a:r>
                      <a:endParaRPr lang="en-US" sz="1000" b="0" i="0" u="none" strike="noStrike">
                        <a:effectLst/>
                        <a:latin typeface="Calibri"/>
                      </a:endParaRPr>
                    </a:p>
                  </a:txBody>
                  <a:tcPr marL="90170" marR="90170" marT="45085" marB="45085"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985" cap="flat" cmpd="sng" algn="ctr">
                      <a:solidFill>
                        <a:srgbClr val="000000"/>
                      </a:solidFill>
                      <a:prstDash val="solid"/>
                      <a:round/>
                      <a:headEnd type="none" w="med" len="med"/>
                      <a:tailEnd type="none" w="med" len="med"/>
                    </a:lnT>
                    <a:lnB w="6985" cap="flat" cmpd="sng" algn="ctr">
                      <a:solidFill>
                        <a:srgbClr val="000000"/>
                      </a:solidFill>
                      <a:prstDash val="solid"/>
                      <a:round/>
                      <a:headEnd type="none" w="med" len="med"/>
                      <a:tailEnd type="none" w="med" len="med"/>
                    </a:lnB>
                    <a:solidFill>
                      <a:srgbClr val="CCD2D8"/>
                    </a:solidFill>
                  </a:tcPr>
                </a:tc>
                <a:tc>
                  <a:txBody>
                    <a:bodyPr/>
                    <a:lstStyle/>
                    <a:p>
                      <a:pPr marL="0" algn="r" rtl="0" eaLnBrk="1" fontAlgn="base" latinLnBrk="0" hangingPunct="1">
                        <a:lnSpc>
                          <a:spcPts val="860"/>
                        </a:lnSpc>
                        <a:buNone/>
                      </a:pPr>
                      <a:r>
                        <a:rPr lang="en-US" sz="1000" b="0" i="0" u="none" strike="noStrike" kern="1200">
                          <a:solidFill>
                            <a:srgbClr val="232F67"/>
                          </a:solidFill>
                          <a:effectLst/>
                          <a:latin typeface="Calibri"/>
                        </a:rPr>
                        <a:t>- </a:t>
                      </a:r>
                      <a:endParaRPr lang="en-US" sz="1000" b="0" i="0" u="none" strike="noStrike">
                        <a:effectLst/>
                        <a:latin typeface="Calibri"/>
                      </a:endParaRPr>
                    </a:p>
                  </a:txBody>
                  <a:tcPr marL="90170" marR="90170" marT="45085" marB="45085"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985" cap="flat" cmpd="sng" algn="ctr">
                      <a:solidFill>
                        <a:srgbClr val="000000"/>
                      </a:solidFill>
                      <a:prstDash val="solid"/>
                      <a:round/>
                      <a:headEnd type="none" w="med" len="med"/>
                      <a:tailEnd type="none" w="med" len="med"/>
                    </a:lnT>
                    <a:lnB w="6985" cap="flat" cmpd="sng" algn="ctr">
                      <a:solidFill>
                        <a:srgbClr val="000000"/>
                      </a:solidFill>
                      <a:prstDash val="solid"/>
                      <a:round/>
                      <a:headEnd type="none" w="med" len="med"/>
                      <a:tailEnd type="none" w="med" len="med"/>
                    </a:lnB>
                    <a:solidFill>
                      <a:srgbClr val="CCD2D8"/>
                    </a:solidFill>
                  </a:tcPr>
                </a:tc>
                <a:tc>
                  <a:txBody>
                    <a:bodyPr/>
                    <a:lstStyle/>
                    <a:p>
                      <a:pPr marL="0" algn="r" rtl="0" eaLnBrk="1" fontAlgn="base" latinLnBrk="0" hangingPunct="1">
                        <a:lnSpc>
                          <a:spcPts val="860"/>
                        </a:lnSpc>
                        <a:buNone/>
                      </a:pPr>
                      <a:r>
                        <a:rPr lang="en-US" sz="1000" b="0" i="0" u="none" strike="noStrike" kern="1200">
                          <a:solidFill>
                            <a:srgbClr val="232F67"/>
                          </a:solidFill>
                          <a:effectLst/>
                          <a:latin typeface="Calibri"/>
                        </a:rPr>
                        <a:t>- </a:t>
                      </a:r>
                      <a:endParaRPr lang="en-US" sz="1000" b="0" i="0" u="none" strike="noStrike">
                        <a:effectLst/>
                        <a:latin typeface="Calibri"/>
                      </a:endParaRPr>
                    </a:p>
                  </a:txBody>
                  <a:tcPr marL="90170" marR="90170" marT="45085" marB="45085" anchor="ctr">
                    <a:lnL w="12700" cap="flat" cmpd="sng" algn="ctr">
                      <a:solidFill>
                        <a:srgbClr val="FFFFFF"/>
                      </a:solidFill>
                      <a:prstDash val="solid"/>
                      <a:round/>
                      <a:headEnd type="none" w="med" len="med"/>
                      <a:tailEnd type="none" w="med" len="med"/>
                    </a:lnL>
                    <a:lnR w="6985" cap="flat" cmpd="sng" algn="ctr">
                      <a:solidFill>
                        <a:srgbClr val="000000"/>
                      </a:solidFill>
                      <a:prstDash val="solid"/>
                      <a:round/>
                      <a:headEnd type="none" w="med" len="med"/>
                      <a:tailEnd type="none" w="med" len="med"/>
                    </a:lnR>
                    <a:lnT w="6985" cap="flat" cmpd="sng" algn="ctr">
                      <a:solidFill>
                        <a:srgbClr val="000000"/>
                      </a:solidFill>
                      <a:prstDash val="solid"/>
                      <a:round/>
                      <a:headEnd type="none" w="med" len="med"/>
                      <a:tailEnd type="none" w="med" len="med"/>
                    </a:lnT>
                    <a:lnB w="6985" cap="flat" cmpd="sng" algn="ctr">
                      <a:solidFill>
                        <a:srgbClr val="000000"/>
                      </a:solidFill>
                      <a:prstDash val="solid"/>
                      <a:round/>
                      <a:headEnd type="none" w="med" len="med"/>
                      <a:tailEnd type="none" w="med" len="med"/>
                    </a:lnB>
                    <a:solidFill>
                      <a:srgbClr val="CCD2D8"/>
                    </a:solidFill>
                  </a:tcPr>
                </a:tc>
                <a:extLst>
                  <a:ext uri="{0D108BD9-81ED-4DB2-BD59-A6C34878D82A}">
                    <a16:rowId xmlns:a16="http://schemas.microsoft.com/office/drawing/2014/main" val="133565248"/>
                  </a:ext>
                </a:extLst>
              </a:tr>
              <a:tr h="274142">
                <a:tc>
                  <a:txBody>
                    <a:bodyPr/>
                    <a:lstStyle/>
                    <a:p>
                      <a:pPr marL="0" algn="l" rtl="0" eaLnBrk="1" fontAlgn="base" latinLnBrk="0" hangingPunct="1">
                        <a:lnSpc>
                          <a:spcPts val="860"/>
                        </a:lnSpc>
                        <a:buNone/>
                      </a:pPr>
                      <a:r>
                        <a:rPr lang="en-US" sz="1050" b="1" i="0" u="none" strike="noStrike" kern="1200">
                          <a:solidFill>
                            <a:srgbClr val="232F67"/>
                          </a:solidFill>
                          <a:effectLst/>
                          <a:latin typeface="Calibri"/>
                        </a:rPr>
                        <a:t>Profit / (Loss) after tax for the period</a:t>
                      </a:r>
                      <a:endParaRPr lang="en-US" sz="1050" b="0" i="0" u="none" strike="noStrike">
                        <a:effectLst/>
                        <a:latin typeface="Calibri"/>
                      </a:endParaRPr>
                    </a:p>
                  </a:txBody>
                  <a:tcPr marL="90170" marR="90170" marT="45085" marB="45085" anchor="ctr">
                    <a:lnL w="6985" cap="flat" cmpd="sng" algn="ctr">
                      <a:solidFill>
                        <a:srgbClr val="000000"/>
                      </a:solidFill>
                      <a:prstDash val="solid"/>
                      <a:round/>
                      <a:headEnd type="none" w="med" len="med"/>
                      <a:tailEnd type="none" w="med" len="med"/>
                    </a:lnL>
                    <a:lnR w="6985" cap="flat" cmpd="sng" algn="ctr">
                      <a:solidFill>
                        <a:srgbClr val="000000"/>
                      </a:solidFill>
                      <a:prstDash val="solid"/>
                      <a:round/>
                      <a:headEnd type="none" w="med" len="med"/>
                      <a:tailEnd type="none" w="med" len="med"/>
                    </a:lnR>
                    <a:lnT w="6985" cap="flat" cmpd="sng" algn="ctr">
                      <a:solidFill>
                        <a:srgbClr val="000000"/>
                      </a:solidFill>
                      <a:prstDash val="solid"/>
                      <a:round/>
                      <a:headEnd type="none" w="med" len="med"/>
                      <a:tailEnd type="none" w="med" len="med"/>
                    </a:lnT>
                    <a:lnB w="6985" cap="flat" cmpd="sng" algn="ctr">
                      <a:solidFill>
                        <a:srgbClr val="000000"/>
                      </a:solidFill>
                      <a:prstDash val="solid"/>
                      <a:round/>
                      <a:headEnd type="none" w="med" len="med"/>
                      <a:tailEnd type="none" w="med" len="med"/>
                    </a:lnB>
                    <a:solidFill>
                      <a:srgbClr val="E7EAED"/>
                    </a:solidFill>
                  </a:tcPr>
                </a:tc>
                <a:tc>
                  <a:txBody>
                    <a:bodyPr/>
                    <a:lstStyle/>
                    <a:p>
                      <a:pPr marL="0" algn="r" rtl="0" eaLnBrk="1" fontAlgn="base" latinLnBrk="0" hangingPunct="1">
                        <a:lnSpc>
                          <a:spcPts val="860"/>
                        </a:lnSpc>
                        <a:buNone/>
                      </a:pPr>
                      <a:r>
                        <a:rPr lang="en-US" sz="1000" b="1" i="0" u="none" strike="noStrike" kern="1200" dirty="0">
                          <a:solidFill>
                            <a:srgbClr val="232F67"/>
                          </a:solidFill>
                          <a:effectLst/>
                          <a:latin typeface="Calibri"/>
                          <a:ea typeface="+mn-ea"/>
                          <a:cs typeface="+mn-cs"/>
                        </a:rPr>
                        <a:t>(27,084)</a:t>
                      </a:r>
                    </a:p>
                  </a:txBody>
                  <a:tcPr marL="90170" marR="90170" marT="45085" marB="45085" anchor="ctr">
                    <a:lnL w="6985" cap="flat" cmpd="sng" algn="ctr">
                      <a:solidFill>
                        <a:srgbClr val="000000"/>
                      </a:solidFill>
                      <a:prstDash val="solid"/>
                      <a:round/>
                      <a:headEnd type="none" w="med" len="med"/>
                      <a:tailEnd type="none" w="med" len="med"/>
                    </a:lnL>
                    <a:lnR w="6985" cap="flat" cmpd="sng" algn="ctr">
                      <a:solidFill>
                        <a:srgbClr val="000000"/>
                      </a:solidFill>
                      <a:prstDash val="solid"/>
                      <a:round/>
                      <a:headEnd type="none" w="med" len="med"/>
                      <a:tailEnd type="none" w="med" len="med"/>
                    </a:lnR>
                    <a:lnT w="6985" cap="flat" cmpd="sng" algn="ctr">
                      <a:solidFill>
                        <a:srgbClr val="000000"/>
                      </a:solidFill>
                      <a:prstDash val="solid"/>
                      <a:round/>
                      <a:headEnd type="none" w="med" len="med"/>
                      <a:tailEnd type="none" w="med" len="med"/>
                    </a:lnT>
                    <a:lnB w="6985" cap="flat" cmpd="sng" algn="ctr">
                      <a:solidFill>
                        <a:srgbClr val="000000"/>
                      </a:solidFill>
                      <a:prstDash val="solid"/>
                      <a:round/>
                      <a:headEnd type="none" w="med" len="med"/>
                      <a:tailEnd type="none" w="med" len="med"/>
                    </a:lnB>
                    <a:solidFill>
                      <a:srgbClr val="E7EAED"/>
                    </a:solidFill>
                  </a:tcPr>
                </a:tc>
                <a:tc>
                  <a:txBody>
                    <a:bodyPr/>
                    <a:lstStyle/>
                    <a:p>
                      <a:pPr marL="0" algn="r" rtl="0" eaLnBrk="1" fontAlgn="base" latinLnBrk="0" hangingPunct="1">
                        <a:lnSpc>
                          <a:spcPts val="860"/>
                        </a:lnSpc>
                        <a:buNone/>
                      </a:pPr>
                      <a:r>
                        <a:rPr lang="en-US" sz="1000" b="1" i="0" u="none" strike="noStrike" kern="1200" dirty="0">
                          <a:solidFill>
                            <a:srgbClr val="232F67"/>
                          </a:solidFill>
                          <a:effectLst/>
                          <a:latin typeface="Calibri"/>
                          <a:ea typeface="+mn-ea"/>
                          <a:cs typeface="+mn-cs"/>
                        </a:rPr>
                        <a:t>(306,051)</a:t>
                      </a:r>
                    </a:p>
                  </a:txBody>
                  <a:tcPr marL="90170" marR="90170" marT="45085" marB="45085" anchor="ctr">
                    <a:lnL w="6985" cap="flat" cmpd="sng" algn="ctr">
                      <a:solidFill>
                        <a:srgbClr val="000000"/>
                      </a:solidFill>
                      <a:prstDash val="solid"/>
                      <a:round/>
                      <a:headEnd type="none" w="med" len="med"/>
                      <a:tailEnd type="none" w="med" len="med"/>
                    </a:lnL>
                    <a:lnR w="6985" cap="flat" cmpd="sng" algn="ctr">
                      <a:solidFill>
                        <a:srgbClr val="000000"/>
                      </a:solidFill>
                      <a:prstDash val="solid"/>
                      <a:round/>
                      <a:headEnd type="none" w="med" len="med"/>
                      <a:tailEnd type="none" w="med" len="med"/>
                    </a:lnR>
                    <a:lnT w="6985" cap="flat" cmpd="sng" algn="ctr">
                      <a:solidFill>
                        <a:srgbClr val="000000"/>
                      </a:solidFill>
                      <a:prstDash val="solid"/>
                      <a:round/>
                      <a:headEnd type="none" w="med" len="med"/>
                      <a:tailEnd type="none" w="med" len="med"/>
                    </a:lnT>
                    <a:lnB w="6985" cap="flat" cmpd="sng" algn="ctr">
                      <a:solidFill>
                        <a:srgbClr val="000000"/>
                      </a:solidFill>
                      <a:prstDash val="solid"/>
                      <a:round/>
                      <a:headEnd type="none" w="med" len="med"/>
                      <a:tailEnd type="none" w="med" len="med"/>
                    </a:lnB>
                    <a:solidFill>
                      <a:srgbClr val="E7EAED"/>
                    </a:solidFill>
                  </a:tcPr>
                </a:tc>
                <a:tc>
                  <a:txBody>
                    <a:bodyPr/>
                    <a:lstStyle/>
                    <a:p>
                      <a:pPr marL="0" algn="r" rtl="0" eaLnBrk="1" fontAlgn="base" latinLnBrk="0" hangingPunct="1">
                        <a:lnSpc>
                          <a:spcPts val="860"/>
                        </a:lnSpc>
                        <a:buNone/>
                      </a:pPr>
                      <a:r>
                        <a:rPr lang="en-US" sz="1000" b="1" i="0" u="none" strike="noStrike" kern="1200">
                          <a:solidFill>
                            <a:srgbClr val="232F67"/>
                          </a:solidFill>
                          <a:effectLst/>
                          <a:latin typeface="Calibri"/>
                        </a:rPr>
                        <a:t>(678,373)</a:t>
                      </a:r>
                      <a:endParaRPr lang="en-US" sz="1000" b="0" i="0" u="none" strike="noStrike">
                        <a:effectLst/>
                        <a:latin typeface="Calibri"/>
                      </a:endParaRPr>
                    </a:p>
                  </a:txBody>
                  <a:tcPr marL="90170" marR="90170" marT="45085" marB="45085" anchor="ctr">
                    <a:lnL w="6985"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6985" cap="flat" cmpd="sng" algn="ctr">
                      <a:solidFill>
                        <a:srgbClr val="000000"/>
                      </a:solidFill>
                      <a:prstDash val="solid"/>
                      <a:round/>
                      <a:headEnd type="none" w="med" len="med"/>
                      <a:tailEnd type="none" w="med" len="med"/>
                    </a:lnT>
                    <a:lnB w="6985" cap="flat" cmpd="sng" algn="ctr">
                      <a:solidFill>
                        <a:srgbClr val="000000"/>
                      </a:solidFill>
                      <a:prstDash val="solid"/>
                      <a:round/>
                      <a:headEnd type="none" w="med" len="med"/>
                      <a:tailEnd type="none" w="med" len="med"/>
                    </a:lnB>
                    <a:solidFill>
                      <a:srgbClr val="E7EAED"/>
                    </a:solidFill>
                  </a:tcPr>
                </a:tc>
                <a:tc>
                  <a:txBody>
                    <a:bodyPr/>
                    <a:lstStyle/>
                    <a:p>
                      <a:pPr marL="0" algn="r" rtl="0" eaLnBrk="1" fontAlgn="base" latinLnBrk="0" hangingPunct="1">
                        <a:lnSpc>
                          <a:spcPts val="860"/>
                        </a:lnSpc>
                        <a:buNone/>
                      </a:pPr>
                      <a:r>
                        <a:rPr lang="en-US" sz="1000" b="1" i="0" u="none" strike="noStrike" kern="1200">
                          <a:solidFill>
                            <a:srgbClr val="232F67"/>
                          </a:solidFill>
                          <a:effectLst/>
                          <a:latin typeface="Calibri"/>
                        </a:rPr>
                        <a:t>(545,101)</a:t>
                      </a:r>
                      <a:endParaRPr lang="en-US" sz="1000" b="0" i="0" u="none" strike="noStrike">
                        <a:effectLst/>
                        <a:latin typeface="Calibri"/>
                      </a:endParaRPr>
                    </a:p>
                  </a:txBody>
                  <a:tcPr marL="90170" marR="90170" marT="45085" marB="45085"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985" cap="flat" cmpd="sng" algn="ctr">
                      <a:solidFill>
                        <a:srgbClr val="000000"/>
                      </a:solidFill>
                      <a:prstDash val="solid"/>
                      <a:round/>
                      <a:headEnd type="none" w="med" len="med"/>
                      <a:tailEnd type="none" w="med" len="med"/>
                    </a:lnT>
                    <a:lnB w="6985" cap="flat" cmpd="sng" algn="ctr">
                      <a:solidFill>
                        <a:srgbClr val="000000"/>
                      </a:solidFill>
                      <a:prstDash val="solid"/>
                      <a:round/>
                      <a:headEnd type="none" w="med" len="med"/>
                      <a:tailEnd type="none" w="med" len="med"/>
                    </a:lnB>
                    <a:solidFill>
                      <a:srgbClr val="E7EAED"/>
                    </a:solidFill>
                  </a:tcPr>
                </a:tc>
                <a:tc>
                  <a:txBody>
                    <a:bodyPr/>
                    <a:lstStyle/>
                    <a:p>
                      <a:pPr marL="0" algn="r" rtl="0" eaLnBrk="1" fontAlgn="base" latinLnBrk="0" hangingPunct="1">
                        <a:lnSpc>
                          <a:spcPts val="860"/>
                        </a:lnSpc>
                        <a:buNone/>
                      </a:pPr>
                      <a:r>
                        <a:rPr lang="en-US" sz="1000" b="1" i="0" u="none" strike="noStrike" kern="1200">
                          <a:solidFill>
                            <a:srgbClr val="232F67"/>
                          </a:solidFill>
                          <a:effectLst/>
                          <a:latin typeface="Calibri"/>
                        </a:rPr>
                        <a:t>589,790</a:t>
                      </a:r>
                      <a:endParaRPr lang="en-US" sz="1000" b="0" i="0" u="none" strike="noStrike">
                        <a:effectLst/>
                        <a:latin typeface="Calibri"/>
                      </a:endParaRPr>
                    </a:p>
                  </a:txBody>
                  <a:tcPr marL="90170" marR="90170" marT="45085" marB="45085"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985" cap="flat" cmpd="sng" algn="ctr">
                      <a:solidFill>
                        <a:srgbClr val="000000"/>
                      </a:solidFill>
                      <a:prstDash val="solid"/>
                      <a:round/>
                      <a:headEnd type="none" w="med" len="med"/>
                      <a:tailEnd type="none" w="med" len="med"/>
                    </a:lnT>
                    <a:lnB w="6985" cap="flat" cmpd="sng" algn="ctr">
                      <a:solidFill>
                        <a:srgbClr val="000000"/>
                      </a:solidFill>
                      <a:prstDash val="solid"/>
                      <a:round/>
                      <a:headEnd type="none" w="med" len="med"/>
                      <a:tailEnd type="none" w="med" len="med"/>
                    </a:lnB>
                    <a:solidFill>
                      <a:srgbClr val="E7EAED"/>
                    </a:solidFill>
                  </a:tcPr>
                </a:tc>
                <a:tc>
                  <a:txBody>
                    <a:bodyPr/>
                    <a:lstStyle/>
                    <a:p>
                      <a:pPr marL="0" algn="r" rtl="0" eaLnBrk="1" fontAlgn="base" latinLnBrk="0" hangingPunct="1">
                        <a:lnSpc>
                          <a:spcPts val="860"/>
                        </a:lnSpc>
                        <a:buNone/>
                      </a:pPr>
                      <a:r>
                        <a:rPr lang="en-US" sz="1000" b="1" i="0" u="none" strike="noStrike" kern="1200" dirty="0">
                          <a:solidFill>
                            <a:srgbClr val="232F67"/>
                          </a:solidFill>
                          <a:effectLst/>
                          <a:latin typeface="Calibri"/>
                        </a:rPr>
                        <a:t>38,429</a:t>
                      </a:r>
                      <a:endParaRPr lang="en-US" sz="1000" b="0" i="0" u="none" strike="noStrike" dirty="0">
                        <a:effectLst/>
                        <a:latin typeface="Calibri"/>
                      </a:endParaRPr>
                    </a:p>
                  </a:txBody>
                  <a:tcPr marL="90170" marR="90170" marT="45085" marB="45085" anchor="ctr">
                    <a:lnL w="12700" cap="flat" cmpd="sng" algn="ctr">
                      <a:solidFill>
                        <a:srgbClr val="FFFFFF"/>
                      </a:solidFill>
                      <a:prstDash val="solid"/>
                      <a:round/>
                      <a:headEnd type="none" w="med" len="med"/>
                      <a:tailEnd type="none" w="med" len="med"/>
                    </a:lnL>
                    <a:lnR w="6985" cap="flat" cmpd="sng" algn="ctr">
                      <a:solidFill>
                        <a:srgbClr val="000000"/>
                      </a:solidFill>
                      <a:prstDash val="solid"/>
                      <a:round/>
                      <a:headEnd type="none" w="med" len="med"/>
                      <a:tailEnd type="none" w="med" len="med"/>
                    </a:lnR>
                    <a:lnT w="6985" cap="flat" cmpd="sng" algn="ctr">
                      <a:solidFill>
                        <a:srgbClr val="000000"/>
                      </a:solidFill>
                      <a:prstDash val="solid"/>
                      <a:round/>
                      <a:headEnd type="none" w="med" len="med"/>
                      <a:tailEnd type="none" w="med" len="med"/>
                    </a:lnT>
                    <a:lnB w="6985" cap="flat" cmpd="sng" algn="ctr">
                      <a:solidFill>
                        <a:srgbClr val="000000"/>
                      </a:solidFill>
                      <a:prstDash val="solid"/>
                      <a:round/>
                      <a:headEnd type="none" w="med" len="med"/>
                      <a:tailEnd type="none" w="med" len="med"/>
                    </a:lnB>
                    <a:solidFill>
                      <a:srgbClr val="E7EAED"/>
                    </a:solidFill>
                  </a:tcPr>
                </a:tc>
                <a:extLst>
                  <a:ext uri="{0D108BD9-81ED-4DB2-BD59-A6C34878D82A}">
                    <a16:rowId xmlns:a16="http://schemas.microsoft.com/office/drawing/2014/main" val="54994366"/>
                  </a:ext>
                </a:extLst>
              </a:tr>
            </a:tbl>
          </a:graphicData>
        </a:graphic>
      </p:graphicFrame>
    </p:spTree>
    <p:extLst>
      <p:ext uri="{BB962C8B-B14F-4D97-AF65-F5344CB8AC3E}">
        <p14:creationId xmlns:p14="http://schemas.microsoft.com/office/powerpoint/2010/main" val="4186066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6164A5-5908-FC4B-B583-ECA27293DB4F}"/>
              </a:ext>
            </a:extLst>
          </p:cNvPr>
          <p:cNvSpPr>
            <a:spLocks noGrp="1"/>
          </p:cNvSpPr>
          <p:nvPr>
            <p:ph type="title"/>
          </p:nvPr>
        </p:nvSpPr>
        <p:spPr>
          <a:xfrm>
            <a:off x="838200" y="2839554"/>
            <a:ext cx="10515600" cy="2852737"/>
          </a:xfrm>
        </p:spPr>
        <p:txBody>
          <a:bodyPr/>
          <a:lstStyle/>
          <a:p>
            <a:r>
              <a:rPr lang="en-US" sz="3200" b="1">
                <a:latin typeface="+mn-lt"/>
              </a:rPr>
              <a:t>Thank you</a:t>
            </a:r>
            <a:br>
              <a:rPr lang="en-US"/>
            </a:br>
            <a:r>
              <a:rPr lang="en-US"/>
              <a:t> </a:t>
            </a:r>
          </a:p>
        </p:txBody>
      </p:sp>
      <p:sp>
        <p:nvSpPr>
          <p:cNvPr id="3" name="TextBox 2">
            <a:extLst>
              <a:ext uri="{FF2B5EF4-FFF2-40B4-BE49-F238E27FC236}">
                <a16:creationId xmlns:a16="http://schemas.microsoft.com/office/drawing/2014/main" id="{8FBD48BF-F2F4-A44A-044F-3E611D4A6D8F}"/>
              </a:ext>
            </a:extLst>
          </p:cNvPr>
          <p:cNvSpPr txBox="1"/>
          <p:nvPr/>
        </p:nvSpPr>
        <p:spPr>
          <a:xfrm>
            <a:off x="838200" y="5222925"/>
            <a:ext cx="4871802" cy="954107"/>
          </a:xfrm>
          <a:prstGeom prst="rect">
            <a:avLst/>
          </a:prstGeom>
          <a:noFill/>
        </p:spPr>
        <p:txBody>
          <a:bodyPr wrap="square">
            <a:spAutoFit/>
          </a:bodyPr>
          <a:lstStyle/>
          <a:p>
            <a:endParaRPr lang="en-GB" sz="1400">
              <a:solidFill>
                <a:schemeClr val="bg1"/>
              </a:solidFill>
              <a:latin typeface="Aktiv Grotesk" panose="020B0504020202020204" pitchFamily="34" charset="0"/>
              <a:ea typeface="Aktiv Grotesk" panose="020B0504020202020204" pitchFamily="34" charset="0"/>
              <a:cs typeface="Aktiv Grotesk" panose="020B0504020202020204" pitchFamily="34" charset="0"/>
            </a:endParaRPr>
          </a:p>
          <a:p>
            <a:pPr algn="l"/>
            <a:r>
              <a:rPr lang="en-US" sz="1400" b="1">
                <a:solidFill>
                  <a:schemeClr val="bg1"/>
                </a:solidFill>
                <a:latin typeface="Aktiv Grotesk" panose="020B0504020202020204" pitchFamily="34" charset="0"/>
              </a:rPr>
              <a:t>Media Enquiries		Investor Enquiries</a:t>
            </a:r>
            <a:endParaRPr lang="en-AE" sz="1400" b="1">
              <a:solidFill>
                <a:schemeClr val="bg1"/>
              </a:solidFill>
              <a:latin typeface="Aktiv Grotesk" panose="020B0504020202020204" pitchFamily="34" charset="0"/>
            </a:endParaRPr>
          </a:p>
          <a:p>
            <a:pPr algn="l"/>
            <a:r>
              <a:rPr lang="en-US" sz="1400">
                <a:solidFill>
                  <a:schemeClr val="bg1"/>
                </a:solidFill>
                <a:latin typeface="Aktiv Grotesk" panose="020B0504020202020204" pitchFamily="34" charset="0"/>
              </a:rPr>
              <a:t>Teneo			IR </a:t>
            </a:r>
            <a:endParaRPr lang="en-AE" sz="1400">
              <a:solidFill>
                <a:schemeClr val="bg1"/>
              </a:solidFill>
              <a:latin typeface="Aktiv Grotesk" panose="020B0504020202020204" pitchFamily="34" charset="0"/>
            </a:endParaRPr>
          </a:p>
          <a:p>
            <a:pPr algn="l"/>
            <a:r>
              <a:rPr lang="en-US" sz="1400">
                <a:solidFill>
                  <a:schemeClr val="bg1"/>
                </a:solidFill>
                <a:latin typeface="Aktiv Grotesk" panose="020B0504020202020204" pitchFamily="34" charset="0"/>
                <a:hlinkClick r:id="rId2">
                  <a:extLst>
                    <a:ext uri="{A12FA001-AC4F-418D-AE19-62706E023703}">
                      <ahyp:hlinkClr xmlns:ahyp="http://schemas.microsoft.com/office/drawing/2018/hyperlinkcolor" val="tx"/>
                    </a:ext>
                  </a:extLst>
                </a:hlinkClick>
              </a:rPr>
              <a:t>Eshraq@teneo.com</a:t>
            </a:r>
            <a:r>
              <a:rPr lang="en-US" sz="1400">
                <a:solidFill>
                  <a:schemeClr val="bg1"/>
                </a:solidFill>
                <a:latin typeface="Aktiv Grotesk" panose="020B0504020202020204" pitchFamily="34" charset="0"/>
              </a:rPr>
              <a:t>		</a:t>
            </a:r>
            <a:r>
              <a:rPr lang="en-US" sz="1400">
                <a:solidFill>
                  <a:schemeClr val="bg1"/>
                </a:solidFill>
                <a:latin typeface="Aktiv Grotesk" panose="020B0504020202020204" pitchFamily="34" charset="0"/>
                <a:hlinkClick r:id="rId3">
                  <a:extLst>
                    <a:ext uri="{A12FA001-AC4F-418D-AE19-62706E023703}">
                      <ahyp:hlinkClr xmlns:ahyp="http://schemas.microsoft.com/office/drawing/2018/hyperlinkcolor" val="tx"/>
                    </a:ext>
                  </a:extLst>
                </a:hlinkClick>
              </a:rPr>
              <a:t>IR@eshraquae.com</a:t>
            </a:r>
            <a:endParaRPr lang="en-AE" sz="1400">
              <a:solidFill>
                <a:schemeClr val="bg1"/>
              </a:solidFill>
              <a:latin typeface="Aktiv Grotesk" panose="020B0504020202020204" pitchFamily="34" charset="0"/>
            </a:endParaRPr>
          </a:p>
        </p:txBody>
      </p:sp>
    </p:spTree>
    <p:extLst>
      <p:ext uri="{BB962C8B-B14F-4D97-AF65-F5344CB8AC3E}">
        <p14:creationId xmlns:p14="http://schemas.microsoft.com/office/powerpoint/2010/main" val="23178613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DB9FE0-1117-F8BE-F7C0-5392A3FDC527}"/>
              </a:ext>
            </a:extLst>
          </p:cNvPr>
          <p:cNvSpPr>
            <a:spLocks noGrp="1"/>
          </p:cNvSpPr>
          <p:nvPr>
            <p:ph type="title"/>
          </p:nvPr>
        </p:nvSpPr>
        <p:spPr/>
        <p:txBody>
          <a:bodyPr/>
          <a:lstStyle/>
          <a:p>
            <a:r>
              <a:rPr lang="en-GB" sz="2400">
                <a:solidFill>
                  <a:srgbClr val="002060"/>
                </a:solidFill>
              </a:rPr>
              <a:t>DISCLAIMER</a:t>
            </a:r>
            <a:endParaRPr lang="en-AE"/>
          </a:p>
        </p:txBody>
      </p:sp>
      <p:sp>
        <p:nvSpPr>
          <p:cNvPr id="11" name="Round Diagonal Corner Rectangle 84">
            <a:extLst>
              <a:ext uri="{FF2B5EF4-FFF2-40B4-BE49-F238E27FC236}">
                <a16:creationId xmlns:a16="http://schemas.microsoft.com/office/drawing/2014/main" id="{A0F2BB88-B110-77AB-EE99-538EAECC25CE}"/>
              </a:ext>
            </a:extLst>
          </p:cNvPr>
          <p:cNvSpPr/>
          <p:nvPr/>
        </p:nvSpPr>
        <p:spPr>
          <a:xfrm>
            <a:off x="442913" y="2285537"/>
            <a:ext cx="11041055" cy="2286925"/>
          </a:xfrm>
          <a:prstGeom prst="round2DiagRect">
            <a:avLst>
              <a:gd name="adj1" fmla="val 9837"/>
              <a:gd name="adj2" fmla="val 0"/>
            </a:avLst>
          </a:prstGeom>
          <a:no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ts val="2000"/>
              </a:lnSpc>
            </a:pPr>
            <a:r>
              <a:rPr lang="en-GB" sz="1200">
                <a:solidFill>
                  <a:srgbClr val="C8AC4B"/>
                </a:solidFill>
                <a:ea typeface="Aktiv Grotesk" panose="020B0504020202020204" pitchFamily="34" charset="0"/>
                <a:cs typeface="Aktiv Grotesk" panose="020B0504020202020204" pitchFamily="34" charset="0"/>
              </a:rPr>
              <a:t>No statement in this document is intended to be nor may be construed as a profit forecast. Any statements made in this document which could be classed a “forward-looking” are based upon various assumptions, including management’s examination of historical operating trends, data contained in the Company’s records and other data available from third parties. Although the Company believes that these assumptions were reasonable when made, these assumptions are inherently subject to significant risks, uncertainties and contingencies. Forward-looking statements are not a guarantees of future performance. Risks, uncertainties, contingencies could cause the actual results of operations, financial condition and liquidity of the Company to differ materially from those results expressed or implied in the document by such forward-looking statements. No representation or warranty is made that any of these forward-looking statements or forecasts will come to pass or that any forecast result will be achieved. No reliance should be placed on any forward-looking statement. </a:t>
            </a:r>
            <a:endParaRPr lang="en-US" sz="1200">
              <a:solidFill>
                <a:srgbClr val="C8AC4B"/>
              </a:solidFill>
              <a:ea typeface="Aktiv Grotesk" panose="020B0504020202020204" pitchFamily="34" charset="0"/>
              <a:cs typeface="Aktiv Grotesk" panose="020B0504020202020204" pitchFamily="34" charset="0"/>
            </a:endParaRPr>
          </a:p>
        </p:txBody>
      </p:sp>
    </p:spTree>
    <p:extLst>
      <p:ext uri="{BB962C8B-B14F-4D97-AF65-F5344CB8AC3E}">
        <p14:creationId xmlns:p14="http://schemas.microsoft.com/office/powerpoint/2010/main" val="23889642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DB9FE0-1117-F8BE-F7C0-5392A3FDC527}"/>
              </a:ext>
            </a:extLst>
          </p:cNvPr>
          <p:cNvSpPr>
            <a:spLocks noGrp="1"/>
          </p:cNvSpPr>
          <p:nvPr>
            <p:ph type="title"/>
          </p:nvPr>
        </p:nvSpPr>
        <p:spPr/>
        <p:txBody>
          <a:bodyPr/>
          <a:lstStyle/>
          <a:p>
            <a:r>
              <a:rPr lang="en-GB" sz="2400">
                <a:solidFill>
                  <a:srgbClr val="002060"/>
                </a:solidFill>
              </a:rPr>
              <a:t>Q1 2025 FINANCIAL AND OPERATIONAL HIGHLIGHTS </a:t>
            </a:r>
            <a:endParaRPr lang="en-AE"/>
          </a:p>
        </p:txBody>
      </p:sp>
      <p:sp>
        <p:nvSpPr>
          <p:cNvPr id="22" name="RoundedTextbox">
            <a:extLst>
              <a:ext uri="{FF2B5EF4-FFF2-40B4-BE49-F238E27FC236}">
                <a16:creationId xmlns:a16="http://schemas.microsoft.com/office/drawing/2014/main" id="{9C332141-059E-1F2C-228D-80B6C6ED0553}"/>
              </a:ext>
            </a:extLst>
          </p:cNvPr>
          <p:cNvSpPr/>
          <p:nvPr/>
        </p:nvSpPr>
        <p:spPr>
          <a:xfrm>
            <a:off x="7489667" y="1624226"/>
            <a:ext cx="3207056" cy="1951363"/>
          </a:xfrm>
          <a:prstGeom prst="round2DiagRect">
            <a:avLst/>
          </a:prstGeom>
          <a:solidFill>
            <a:schemeClr val="bg1"/>
          </a:solidFill>
          <a:ln w="12700" cap="flat" cmpd="sng" algn="ctr">
            <a:solidFill>
              <a:schemeClr val="accent2"/>
            </a:solid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lIns="36000" tIns="396000" rIns="36000" bIns="36000" rtlCol="0" anchor="b"/>
          <a:lstStyle/>
          <a:p>
            <a:pPr algn="ctr"/>
            <a:endParaRPr lang="en-GB" sz="1400" b="1" dirty="0">
              <a:solidFill>
                <a:schemeClr val="accent1"/>
              </a:solidFill>
            </a:endParaRPr>
          </a:p>
          <a:p>
            <a:pPr algn="ctr"/>
            <a:endParaRPr lang="en-GB" sz="1400" b="1" dirty="0">
              <a:solidFill>
                <a:schemeClr val="accent1"/>
              </a:solidFill>
            </a:endParaRPr>
          </a:p>
          <a:p>
            <a:pPr algn="ctr"/>
            <a:r>
              <a:rPr lang="en-GB" sz="1400" b="1" dirty="0">
                <a:solidFill>
                  <a:schemeClr val="accent1"/>
                </a:solidFill>
              </a:rPr>
              <a:t>Healthy occupancy in Real Estate assets, with average occupancy of        </a:t>
            </a:r>
          </a:p>
          <a:p>
            <a:pPr algn="ctr"/>
            <a:r>
              <a:rPr lang="en-GB" sz="1400" b="1" dirty="0">
                <a:solidFill>
                  <a:schemeClr val="accent1"/>
                </a:solidFill>
              </a:rPr>
              <a:t>c.98% in Q1 2025 </a:t>
            </a:r>
            <a:endParaRPr lang="en-VI" sz="1400" b="1" dirty="0">
              <a:solidFill>
                <a:schemeClr val="accent1"/>
              </a:solidFill>
            </a:endParaRPr>
          </a:p>
        </p:txBody>
      </p:sp>
      <p:sp>
        <p:nvSpPr>
          <p:cNvPr id="23" name="RoundedTextbox">
            <a:extLst>
              <a:ext uri="{FF2B5EF4-FFF2-40B4-BE49-F238E27FC236}">
                <a16:creationId xmlns:a16="http://schemas.microsoft.com/office/drawing/2014/main" id="{7AB6F8CD-DDBD-28A5-9D7E-02478C9383C3}"/>
              </a:ext>
            </a:extLst>
          </p:cNvPr>
          <p:cNvSpPr/>
          <p:nvPr/>
        </p:nvSpPr>
        <p:spPr>
          <a:xfrm>
            <a:off x="1120847" y="1643154"/>
            <a:ext cx="2942125" cy="1951363"/>
          </a:xfrm>
          <a:prstGeom prst="round2DiagRect">
            <a:avLst/>
          </a:prstGeom>
          <a:solidFill>
            <a:schemeClr val="bg1"/>
          </a:solidFill>
          <a:ln w="12700" cap="flat" cmpd="sng" algn="ctr">
            <a:solidFill>
              <a:schemeClr val="accent2"/>
            </a:solid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lIns="36000" tIns="396000" rIns="36000" bIns="36000" rtlCol="0" anchor="b"/>
          <a:lstStyle/>
          <a:p>
            <a:pPr algn="ctr"/>
            <a:endParaRPr lang="en-GB" sz="1400" b="1">
              <a:solidFill>
                <a:schemeClr val="accent1"/>
              </a:solidFill>
            </a:endParaRPr>
          </a:p>
          <a:p>
            <a:pPr algn="ctr"/>
            <a:endParaRPr lang="en-GB" sz="1400" b="1">
              <a:solidFill>
                <a:schemeClr val="accent1"/>
              </a:solidFill>
            </a:endParaRPr>
          </a:p>
          <a:p>
            <a:pPr algn="ctr"/>
            <a:r>
              <a:rPr lang="en-GB" sz="1400" b="1">
                <a:solidFill>
                  <a:schemeClr val="accent1"/>
                </a:solidFill>
              </a:rPr>
              <a:t>Progress on Private Equity and Real Estate; continued efforts to redeem assets in Goldilocks Fund</a:t>
            </a:r>
          </a:p>
        </p:txBody>
      </p:sp>
      <p:sp>
        <p:nvSpPr>
          <p:cNvPr id="24" name="RoundedTextbox">
            <a:extLst>
              <a:ext uri="{FF2B5EF4-FFF2-40B4-BE49-F238E27FC236}">
                <a16:creationId xmlns:a16="http://schemas.microsoft.com/office/drawing/2014/main" id="{F17E6D90-6596-5D8D-3AC9-BEC44EDF69DF}"/>
              </a:ext>
            </a:extLst>
          </p:cNvPr>
          <p:cNvSpPr/>
          <p:nvPr/>
        </p:nvSpPr>
        <p:spPr>
          <a:xfrm>
            <a:off x="4305183" y="1624227"/>
            <a:ext cx="2942125" cy="1951363"/>
          </a:xfrm>
          <a:prstGeom prst="round2DiagRect">
            <a:avLst/>
          </a:prstGeom>
          <a:solidFill>
            <a:schemeClr val="bg1"/>
          </a:solidFill>
          <a:ln w="12700" cap="flat" cmpd="sng" algn="ctr">
            <a:solidFill>
              <a:schemeClr val="accent2"/>
            </a:solid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lIns="36000" tIns="396000" rIns="36000" bIns="36000" rtlCol="0" anchor="b"/>
          <a:lstStyle/>
          <a:p>
            <a:pPr algn="ctr"/>
            <a:endParaRPr lang="en-GB" sz="1400" b="1" dirty="0">
              <a:solidFill>
                <a:schemeClr val="accent1"/>
              </a:solidFill>
            </a:endParaRPr>
          </a:p>
          <a:p>
            <a:pPr algn="ctr"/>
            <a:endParaRPr lang="en-GB" sz="1400" b="1" dirty="0">
              <a:solidFill>
                <a:schemeClr val="accent1"/>
              </a:solidFill>
            </a:endParaRPr>
          </a:p>
          <a:p>
            <a:pPr algn="ctr"/>
            <a:r>
              <a:rPr lang="en-GB" sz="1400" b="1" dirty="0">
                <a:solidFill>
                  <a:schemeClr val="accent1"/>
                </a:solidFill>
              </a:rPr>
              <a:t>Strategic exits within Goldilocks Fund, coupled with AED 2 million reduction in liabilities</a:t>
            </a:r>
            <a:endParaRPr lang="en-VI" sz="1400" b="1" dirty="0">
              <a:solidFill>
                <a:schemeClr val="accent1"/>
              </a:solidFill>
            </a:endParaRPr>
          </a:p>
        </p:txBody>
      </p:sp>
      <p:sp>
        <p:nvSpPr>
          <p:cNvPr id="25" name="RoundedTextbox">
            <a:extLst>
              <a:ext uri="{FF2B5EF4-FFF2-40B4-BE49-F238E27FC236}">
                <a16:creationId xmlns:a16="http://schemas.microsoft.com/office/drawing/2014/main" id="{6104CF85-5682-BF8C-2955-0D2F3C6B18E9}"/>
              </a:ext>
            </a:extLst>
          </p:cNvPr>
          <p:cNvSpPr/>
          <p:nvPr/>
        </p:nvSpPr>
        <p:spPr>
          <a:xfrm>
            <a:off x="1120847" y="4328018"/>
            <a:ext cx="2942125" cy="1951363"/>
          </a:xfrm>
          <a:prstGeom prst="round2DiagRect">
            <a:avLst/>
          </a:prstGeom>
          <a:solidFill>
            <a:schemeClr val="bg1"/>
          </a:solidFill>
          <a:ln w="12700" cap="flat" cmpd="sng" algn="ctr">
            <a:solidFill>
              <a:schemeClr val="accent1"/>
            </a:solid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lIns="36000" tIns="396000" rIns="36000" bIns="36000" rtlCol="0" anchor="b"/>
          <a:lstStyle/>
          <a:p>
            <a:pPr algn="ctr"/>
            <a:r>
              <a:rPr lang="en-US" sz="1400" b="1" dirty="0">
                <a:solidFill>
                  <a:schemeClr val="accent1"/>
                </a:solidFill>
              </a:rPr>
              <a:t>	</a:t>
            </a:r>
          </a:p>
          <a:p>
            <a:pPr algn="ctr"/>
            <a:endParaRPr lang="en-US" sz="1400" b="1" dirty="0">
              <a:solidFill>
                <a:schemeClr val="accent1"/>
              </a:solidFill>
            </a:endParaRPr>
          </a:p>
          <a:p>
            <a:pPr algn="ctr"/>
            <a:r>
              <a:rPr lang="en-US" sz="1400" b="1" dirty="0">
                <a:solidFill>
                  <a:schemeClr val="accent1"/>
                </a:solidFill>
              </a:rPr>
              <a:t>Goldilocks Fund net investment value of AED 647.77 million, following strategic exits and re-valuation of  assets over last 12 months</a:t>
            </a:r>
            <a:endParaRPr lang="en-VI" sz="1400" b="1" dirty="0">
              <a:solidFill>
                <a:schemeClr val="accent1"/>
              </a:solidFill>
            </a:endParaRPr>
          </a:p>
        </p:txBody>
      </p:sp>
      <p:sp>
        <p:nvSpPr>
          <p:cNvPr id="26" name="RoundedTextbox">
            <a:extLst>
              <a:ext uri="{FF2B5EF4-FFF2-40B4-BE49-F238E27FC236}">
                <a16:creationId xmlns:a16="http://schemas.microsoft.com/office/drawing/2014/main" id="{2EAD35D4-DE1F-E238-20BF-26CA44A5E18F}"/>
              </a:ext>
            </a:extLst>
          </p:cNvPr>
          <p:cNvSpPr/>
          <p:nvPr/>
        </p:nvSpPr>
        <p:spPr>
          <a:xfrm>
            <a:off x="4279801" y="4318494"/>
            <a:ext cx="2942125" cy="1951363"/>
          </a:xfrm>
          <a:prstGeom prst="round2DiagRect">
            <a:avLst/>
          </a:prstGeom>
          <a:solidFill>
            <a:schemeClr val="bg1"/>
          </a:solidFill>
          <a:ln w="12700" cap="flat" cmpd="sng" algn="ctr">
            <a:solidFill>
              <a:schemeClr val="accent1"/>
            </a:solid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lIns="36000" tIns="396000" rIns="36000" bIns="36000" rtlCol="0" anchor="b"/>
          <a:lstStyle/>
          <a:p>
            <a:pPr algn="ctr"/>
            <a:endParaRPr lang="en-US" sz="1400" b="1" dirty="0">
              <a:solidFill>
                <a:schemeClr val="accent1"/>
              </a:solidFill>
            </a:endParaRPr>
          </a:p>
          <a:p>
            <a:pPr algn="ctr"/>
            <a:endParaRPr lang="en-US" sz="1400" b="1" dirty="0">
              <a:solidFill>
                <a:schemeClr val="accent1"/>
              </a:solidFill>
            </a:endParaRPr>
          </a:p>
          <a:p>
            <a:pPr algn="ctr"/>
            <a:r>
              <a:rPr lang="en-US" sz="1400" b="1" dirty="0">
                <a:solidFill>
                  <a:schemeClr val="accent1"/>
                </a:solidFill>
              </a:rPr>
              <a:t>Gross profit from commercial operations of AED 2.77 million in Q1 2025 vs. AED 2.92m in Q1 2024</a:t>
            </a:r>
            <a:endParaRPr lang="en-US" sz="1400" b="1" dirty="0">
              <a:solidFill>
                <a:schemeClr val="accent1"/>
              </a:solidFill>
              <a:ea typeface="Calibri"/>
              <a:cs typeface="Calibri"/>
            </a:endParaRPr>
          </a:p>
        </p:txBody>
      </p:sp>
      <p:sp>
        <p:nvSpPr>
          <p:cNvPr id="27" name="RoundedTextbox">
            <a:extLst>
              <a:ext uri="{FF2B5EF4-FFF2-40B4-BE49-F238E27FC236}">
                <a16:creationId xmlns:a16="http://schemas.microsoft.com/office/drawing/2014/main" id="{9EC73A84-BA2E-F063-9FD6-A1EDFC83754D}"/>
              </a:ext>
            </a:extLst>
          </p:cNvPr>
          <p:cNvSpPr/>
          <p:nvPr/>
        </p:nvSpPr>
        <p:spPr>
          <a:xfrm>
            <a:off x="7418193" y="4328019"/>
            <a:ext cx="3278382" cy="1951363"/>
          </a:xfrm>
          <a:prstGeom prst="round2DiagRect">
            <a:avLst/>
          </a:prstGeom>
          <a:solidFill>
            <a:schemeClr val="bg1"/>
          </a:solidFill>
          <a:ln w="12700" cap="flat" cmpd="sng" algn="ctr">
            <a:solidFill>
              <a:schemeClr val="accent1"/>
            </a:solid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lIns="36000" tIns="396000" rIns="36000" bIns="36000" rtlCol="0" anchor="b"/>
          <a:lstStyle/>
          <a:p>
            <a:pPr lvl="0" algn="ctr" fontAlgn="base">
              <a:lnSpc>
                <a:spcPct val="115000"/>
              </a:lnSpc>
              <a:buSzPts val="1000"/>
              <a:tabLst>
                <a:tab pos="548640" algn="l"/>
              </a:tabLst>
            </a:pPr>
            <a:r>
              <a:rPr lang="en-US" sz="1400" b="1" dirty="0">
                <a:solidFill>
                  <a:schemeClr val="accent1"/>
                </a:solidFill>
              </a:rPr>
              <a:t>Significant improvement in net loss, reaching AED (27.03) m in Q1 2025 vs. AED (306.05)m in Q1 2024</a:t>
            </a:r>
            <a:endParaRPr lang="en-US" sz="1400" b="1" dirty="0">
              <a:solidFill>
                <a:schemeClr val="accent1"/>
              </a:solidFill>
              <a:ea typeface="Calibri"/>
              <a:cs typeface="Calibri"/>
            </a:endParaRPr>
          </a:p>
        </p:txBody>
      </p:sp>
      <p:sp>
        <p:nvSpPr>
          <p:cNvPr id="28" name="RoundedTextbox">
            <a:extLst>
              <a:ext uri="{FF2B5EF4-FFF2-40B4-BE49-F238E27FC236}">
                <a16:creationId xmlns:a16="http://schemas.microsoft.com/office/drawing/2014/main" id="{4A901158-6D47-A2B0-1B18-A549E92C6734}"/>
              </a:ext>
            </a:extLst>
          </p:cNvPr>
          <p:cNvSpPr/>
          <p:nvPr/>
        </p:nvSpPr>
        <p:spPr>
          <a:xfrm>
            <a:off x="442913" y="3779094"/>
            <a:ext cx="1718185" cy="435977"/>
          </a:xfrm>
          <a:prstGeom prst="round2DiagRect">
            <a:avLst/>
          </a:prstGeom>
          <a:solidFill>
            <a:schemeClr val="accent1"/>
          </a:solidFill>
          <a:ln w="12700" cap="flat" cmpd="sng" algn="ctr">
            <a:solidFill>
              <a:schemeClr val="accent4"/>
            </a:solid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lIns="36000" tIns="396000" rIns="36000" bIns="36000" rtlCol="0" anchor="ctr"/>
          <a:lstStyle/>
          <a:p>
            <a:pPr algn="ctr"/>
            <a:r>
              <a:rPr lang="en-GB" sz="1400" b="1">
                <a:solidFill>
                  <a:schemeClr val="bg1"/>
                </a:solidFill>
              </a:rPr>
              <a:t>  Financial</a:t>
            </a:r>
          </a:p>
          <a:p>
            <a:pPr algn="ctr"/>
            <a:endParaRPr lang="en-GB" sz="1400" b="1">
              <a:solidFill>
                <a:schemeClr val="bg1"/>
              </a:solidFill>
            </a:endParaRPr>
          </a:p>
          <a:p>
            <a:pPr algn="ctr"/>
            <a:endParaRPr lang="en-VI" sz="1400" b="1">
              <a:solidFill>
                <a:schemeClr val="bg1"/>
              </a:solidFill>
            </a:endParaRPr>
          </a:p>
        </p:txBody>
      </p:sp>
      <p:pic>
        <p:nvPicPr>
          <p:cNvPr id="29" name="Graphic 28" descr="Bar graph with upward trend with solid fill">
            <a:extLst>
              <a:ext uri="{FF2B5EF4-FFF2-40B4-BE49-F238E27FC236}">
                <a16:creationId xmlns:a16="http://schemas.microsoft.com/office/drawing/2014/main" id="{CD3AB869-2C54-D038-5C67-1077E0194FE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55308" y="3825215"/>
            <a:ext cx="343733" cy="343733"/>
          </a:xfrm>
          <a:prstGeom prst="rect">
            <a:avLst/>
          </a:prstGeom>
        </p:spPr>
      </p:pic>
      <p:sp>
        <p:nvSpPr>
          <p:cNvPr id="32" name="RoundedTextbox">
            <a:extLst>
              <a:ext uri="{FF2B5EF4-FFF2-40B4-BE49-F238E27FC236}">
                <a16:creationId xmlns:a16="http://schemas.microsoft.com/office/drawing/2014/main" id="{BF1A7F02-3FAA-BB8C-E8F4-A0F715DA25A6}"/>
              </a:ext>
            </a:extLst>
          </p:cNvPr>
          <p:cNvSpPr/>
          <p:nvPr/>
        </p:nvSpPr>
        <p:spPr>
          <a:xfrm>
            <a:off x="442913" y="1127375"/>
            <a:ext cx="1718185" cy="435977"/>
          </a:xfrm>
          <a:prstGeom prst="round2DiagRect">
            <a:avLst/>
          </a:prstGeom>
          <a:solidFill>
            <a:schemeClr val="accent2"/>
          </a:solidFill>
          <a:ln w="12700" cap="flat" cmpd="sng" algn="ctr">
            <a:solidFill>
              <a:schemeClr val="accent2"/>
            </a:solid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lIns="36000" tIns="396000" rIns="36000" bIns="36000" rtlCol="0" anchor="ctr"/>
          <a:lstStyle/>
          <a:p>
            <a:pPr algn="ctr"/>
            <a:r>
              <a:rPr lang="en-GB" sz="1400" b="1">
                <a:solidFill>
                  <a:schemeClr val="bg1"/>
                </a:solidFill>
              </a:rPr>
              <a:t>      Operational</a:t>
            </a:r>
          </a:p>
          <a:p>
            <a:pPr algn="ctr"/>
            <a:endParaRPr lang="en-GB" sz="1400" b="1">
              <a:solidFill>
                <a:schemeClr val="bg1"/>
              </a:solidFill>
            </a:endParaRPr>
          </a:p>
          <a:p>
            <a:pPr algn="ctr"/>
            <a:endParaRPr lang="en-VI" sz="1400" b="1">
              <a:solidFill>
                <a:schemeClr val="bg1"/>
              </a:solidFill>
            </a:endParaRPr>
          </a:p>
        </p:txBody>
      </p:sp>
      <p:pic>
        <p:nvPicPr>
          <p:cNvPr id="34" name="Graphic 33" descr="Chess pieces with solid fill">
            <a:extLst>
              <a:ext uri="{FF2B5EF4-FFF2-40B4-BE49-F238E27FC236}">
                <a16:creationId xmlns:a16="http://schemas.microsoft.com/office/drawing/2014/main" id="{C7231567-F201-82F8-15E8-47D62AC30B6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08819" y="1129932"/>
            <a:ext cx="435977" cy="435977"/>
          </a:xfrm>
          <a:prstGeom prst="rect">
            <a:avLst/>
          </a:prstGeom>
        </p:spPr>
      </p:pic>
      <p:pic>
        <p:nvPicPr>
          <p:cNvPr id="36" name="Picture 35" descr="A stack of coins with a dollar sign&#10;&#10;Description automatically generated">
            <a:extLst>
              <a:ext uri="{FF2B5EF4-FFF2-40B4-BE49-F238E27FC236}">
                <a16:creationId xmlns:a16="http://schemas.microsoft.com/office/drawing/2014/main" id="{11EC7543-34F8-EE62-7A37-7BC9BDC9C69D}"/>
              </a:ext>
            </a:extLst>
          </p:cNvPr>
          <p:cNvPicPr>
            <a:picLocks noChangeAspect="1"/>
          </p:cNvPicPr>
          <p:nvPr/>
        </p:nvPicPr>
        <p:blipFill rotWithShape="1">
          <a:blip r:embed="rId7">
            <a:duotone>
              <a:prstClr val="black"/>
              <a:schemeClr val="accent5">
                <a:tint val="45000"/>
                <a:satMod val="400000"/>
              </a:schemeClr>
            </a:duotone>
          </a:blip>
          <a:srcRect t="18598"/>
          <a:stretch/>
        </p:blipFill>
        <p:spPr>
          <a:xfrm>
            <a:off x="2264285" y="4375984"/>
            <a:ext cx="778751" cy="633917"/>
          </a:xfrm>
          <a:prstGeom prst="rect">
            <a:avLst/>
          </a:prstGeom>
        </p:spPr>
      </p:pic>
      <p:pic>
        <p:nvPicPr>
          <p:cNvPr id="38" name="Picture 37" descr="A blue line drawing of a pie chart with a dollar sign&#10;&#10;Description automatically generated">
            <a:extLst>
              <a:ext uri="{FF2B5EF4-FFF2-40B4-BE49-F238E27FC236}">
                <a16:creationId xmlns:a16="http://schemas.microsoft.com/office/drawing/2014/main" id="{AA033D0E-F8C5-C01B-7AB4-31EF5F47199A}"/>
              </a:ext>
            </a:extLst>
          </p:cNvPr>
          <p:cNvPicPr>
            <a:picLocks noChangeAspect="1"/>
          </p:cNvPicPr>
          <p:nvPr/>
        </p:nvPicPr>
        <p:blipFill>
          <a:blip r:embed="rId8">
            <a:duotone>
              <a:prstClr val="black"/>
              <a:schemeClr val="accent5">
                <a:tint val="45000"/>
                <a:satMod val="400000"/>
              </a:schemeClr>
            </a:duotone>
          </a:blip>
          <a:stretch>
            <a:fillRect/>
          </a:stretch>
        </p:blipFill>
        <p:spPr>
          <a:xfrm>
            <a:off x="5468477" y="4626189"/>
            <a:ext cx="603787" cy="603787"/>
          </a:xfrm>
          <a:prstGeom prst="rect">
            <a:avLst/>
          </a:prstGeom>
        </p:spPr>
      </p:pic>
      <p:grpSp>
        <p:nvGrpSpPr>
          <p:cNvPr id="49" name="Group 48">
            <a:extLst>
              <a:ext uri="{FF2B5EF4-FFF2-40B4-BE49-F238E27FC236}">
                <a16:creationId xmlns:a16="http://schemas.microsoft.com/office/drawing/2014/main" id="{FCD0C359-E81F-CBE4-4AE5-0F654EADDEE1}"/>
              </a:ext>
            </a:extLst>
          </p:cNvPr>
          <p:cNvGrpSpPr/>
          <p:nvPr/>
        </p:nvGrpSpPr>
        <p:grpSpPr>
          <a:xfrm>
            <a:off x="5396631" y="1770722"/>
            <a:ext cx="759228" cy="731257"/>
            <a:chOff x="1396914" y="2295719"/>
            <a:chExt cx="540000" cy="540000"/>
          </a:xfrm>
        </p:grpSpPr>
        <p:sp>
          <p:nvSpPr>
            <p:cNvPr id="50" name="IconBubble_">
              <a:extLst>
                <a:ext uri="{FF2B5EF4-FFF2-40B4-BE49-F238E27FC236}">
                  <a16:creationId xmlns:a16="http://schemas.microsoft.com/office/drawing/2014/main" id="{86396158-5D83-5B60-DBEB-C8B107D817FC}"/>
                </a:ext>
              </a:extLst>
            </p:cNvPr>
            <p:cNvSpPr/>
            <p:nvPr/>
          </p:nvSpPr>
          <p:spPr>
            <a:xfrm>
              <a:off x="1396914" y="2295719"/>
              <a:ext cx="540000" cy="540000"/>
            </a:xfrm>
            <a:prstGeom prst="ellipse">
              <a:avLst/>
            </a:prstGeom>
            <a:solidFill>
              <a:srgbClr val="FFFFFF"/>
            </a:solidFill>
            <a:ln w="127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VI"/>
            </a:p>
          </p:txBody>
        </p:sp>
        <p:pic>
          <p:nvPicPr>
            <p:cNvPr id="51" name="Icon_" descr="A maze with blue lines&#10;&#10;Description automatically generated">
              <a:extLst>
                <a:ext uri="{FF2B5EF4-FFF2-40B4-BE49-F238E27FC236}">
                  <a16:creationId xmlns:a16="http://schemas.microsoft.com/office/drawing/2014/main" id="{1949FB73-85EF-42E6-6C92-6C1127166E0B}"/>
                </a:ext>
              </a:extLst>
            </p:cNvPr>
            <p:cNvPicPr>
              <a:picLocks/>
            </p:cNvPicPr>
            <p:nvPr/>
          </p:nvPicPr>
          <p:blipFill>
            <a:blip r:embed="rId9">
              <a:duotone>
                <a:prstClr val="black"/>
                <a:schemeClr val="accent5">
                  <a:tint val="45000"/>
                  <a:satMod val="400000"/>
                </a:schemeClr>
              </a:duotone>
            </a:blip>
            <a:stretch>
              <a:fillRect/>
            </a:stretch>
          </p:blipFill>
          <p:spPr>
            <a:xfrm>
              <a:off x="1504914" y="2403719"/>
              <a:ext cx="324000" cy="324000"/>
            </a:xfrm>
            <a:prstGeom prst="rect">
              <a:avLst/>
            </a:prstGeom>
          </p:spPr>
        </p:pic>
      </p:grpSp>
      <p:pic>
        <p:nvPicPr>
          <p:cNvPr id="5" name="Picture 4" descr="A blue arrow in a circle&#10;&#10;Description automatically generated">
            <a:extLst>
              <a:ext uri="{FF2B5EF4-FFF2-40B4-BE49-F238E27FC236}">
                <a16:creationId xmlns:a16="http://schemas.microsoft.com/office/drawing/2014/main" id="{7950DFDB-EC61-3B7B-99E6-3D287802067C}"/>
              </a:ext>
            </a:extLst>
          </p:cNvPr>
          <p:cNvPicPr>
            <a:picLocks noChangeAspect="1"/>
          </p:cNvPicPr>
          <p:nvPr/>
        </p:nvPicPr>
        <p:blipFill>
          <a:blip r:embed="rId10">
            <a:duotone>
              <a:prstClr val="black"/>
              <a:schemeClr val="accent5">
                <a:tint val="45000"/>
                <a:satMod val="400000"/>
              </a:schemeClr>
            </a:duotone>
          </a:blip>
          <a:stretch>
            <a:fillRect/>
          </a:stretch>
        </p:blipFill>
        <p:spPr>
          <a:xfrm>
            <a:off x="8694404" y="4512260"/>
            <a:ext cx="612741" cy="612741"/>
          </a:xfrm>
          <a:prstGeom prst="rect">
            <a:avLst/>
          </a:prstGeom>
        </p:spPr>
      </p:pic>
      <p:sp>
        <p:nvSpPr>
          <p:cNvPr id="6" name="IconBubble_">
            <a:extLst>
              <a:ext uri="{FF2B5EF4-FFF2-40B4-BE49-F238E27FC236}">
                <a16:creationId xmlns:a16="http://schemas.microsoft.com/office/drawing/2014/main" id="{509B45C4-A5DC-DE76-3716-4B8B4D711FC5}"/>
              </a:ext>
            </a:extLst>
          </p:cNvPr>
          <p:cNvSpPr/>
          <p:nvPr/>
        </p:nvSpPr>
        <p:spPr>
          <a:xfrm>
            <a:off x="2283808" y="1770722"/>
            <a:ext cx="759228" cy="731257"/>
          </a:xfrm>
          <a:prstGeom prst="ellipse">
            <a:avLst/>
          </a:prstGeom>
          <a:solidFill>
            <a:srgbClr val="FFFFFF"/>
          </a:solidFill>
          <a:ln w="127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VI"/>
          </a:p>
        </p:txBody>
      </p:sp>
      <p:pic>
        <p:nvPicPr>
          <p:cNvPr id="8" name="Graphic 7" descr="Target outline">
            <a:extLst>
              <a:ext uri="{FF2B5EF4-FFF2-40B4-BE49-F238E27FC236}">
                <a16:creationId xmlns:a16="http://schemas.microsoft.com/office/drawing/2014/main" id="{D7F4CD57-5FBF-98D0-540F-3F923367B9D6}"/>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2375199" y="1848127"/>
            <a:ext cx="576445" cy="576445"/>
          </a:xfrm>
          <a:prstGeom prst="rect">
            <a:avLst/>
          </a:prstGeom>
        </p:spPr>
      </p:pic>
      <p:sp>
        <p:nvSpPr>
          <p:cNvPr id="9" name="IconBubble_">
            <a:extLst>
              <a:ext uri="{FF2B5EF4-FFF2-40B4-BE49-F238E27FC236}">
                <a16:creationId xmlns:a16="http://schemas.microsoft.com/office/drawing/2014/main" id="{EBE43507-C95C-C574-0D64-587DEF8A2A78}"/>
              </a:ext>
            </a:extLst>
          </p:cNvPr>
          <p:cNvSpPr/>
          <p:nvPr/>
        </p:nvSpPr>
        <p:spPr>
          <a:xfrm>
            <a:off x="8547917" y="1770232"/>
            <a:ext cx="759228" cy="731257"/>
          </a:xfrm>
          <a:prstGeom prst="ellipse">
            <a:avLst/>
          </a:prstGeom>
          <a:solidFill>
            <a:srgbClr val="FFFFFF"/>
          </a:solidFill>
          <a:ln w="127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VI"/>
          </a:p>
        </p:txBody>
      </p:sp>
      <p:pic>
        <p:nvPicPr>
          <p:cNvPr id="4" name="Graphic 3" descr="Building outline">
            <a:extLst>
              <a:ext uri="{FF2B5EF4-FFF2-40B4-BE49-F238E27FC236}">
                <a16:creationId xmlns:a16="http://schemas.microsoft.com/office/drawing/2014/main" id="{2E4F7EB1-6E18-E0E5-8680-0AB9D4D9B79F}"/>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8595270" y="1806475"/>
            <a:ext cx="692825" cy="618097"/>
          </a:xfrm>
          <a:prstGeom prst="rect">
            <a:avLst/>
          </a:prstGeom>
        </p:spPr>
      </p:pic>
    </p:spTree>
    <p:extLst>
      <p:ext uri="{BB962C8B-B14F-4D97-AF65-F5344CB8AC3E}">
        <p14:creationId xmlns:p14="http://schemas.microsoft.com/office/powerpoint/2010/main" val="666358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74D07060-51A0-9D0D-DB24-149A94209D18}"/>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73" imgH="473" progId="TCLayout.ActiveDocument.1">
                  <p:embed/>
                </p:oleObj>
              </mc:Choice>
              <mc:Fallback>
                <p:oleObj name="think-cell Slide" r:id="rId3" imgW="473" imgH="473" progId="TCLayout.ActiveDocument.1">
                  <p:embed/>
                  <p:pic>
                    <p:nvPicPr>
                      <p:cNvPr id="8" name="think-cell data - do not delete" hidden="1">
                        <a:extLst>
                          <a:ext uri="{FF2B5EF4-FFF2-40B4-BE49-F238E27FC236}">
                            <a16:creationId xmlns:a16="http://schemas.microsoft.com/office/drawing/2014/main" id="{74D07060-51A0-9D0D-DB24-149A94209D1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2" name="Rectangle 21">
            <a:extLst>
              <a:ext uri="{FF2B5EF4-FFF2-40B4-BE49-F238E27FC236}">
                <a16:creationId xmlns:a16="http://schemas.microsoft.com/office/drawing/2014/main" id="{0E062B3E-79C0-F6A8-E8F2-93BE0AB8F534}"/>
              </a:ext>
            </a:extLst>
          </p:cNvPr>
          <p:cNvSpPr/>
          <p:nvPr/>
        </p:nvSpPr>
        <p:spPr>
          <a:xfrm>
            <a:off x="6592580" y="2511257"/>
            <a:ext cx="4935788" cy="688368"/>
          </a:xfrm>
          <a:prstGeom prst="rect">
            <a:avLst/>
          </a:prstGeom>
          <a:solidFill>
            <a:schemeClr val="bg1">
              <a:lumMod val="95000"/>
            </a:schemeClr>
          </a:solidFill>
          <a:ln w="28575" cap="flat" cmpd="sng" algn="ctr">
            <a:solidFill>
              <a:schemeClr val="accent4"/>
            </a:solidFill>
            <a:prstDash val="solid"/>
            <a:miter lim="800000"/>
          </a:ln>
          <a:effectLst/>
        </p:spPr>
        <p:txBody>
          <a:bodyPr rtlCol="0" anchor="ctr"/>
          <a:lstStyle/>
          <a:p>
            <a:pPr algn="ctr" defTabSz="914269">
              <a:spcAft>
                <a:spcPts val="600"/>
              </a:spcAft>
              <a:defRPr/>
            </a:pPr>
            <a:r>
              <a:rPr lang="en-US" sz="1600" b="1" kern="0">
                <a:solidFill>
                  <a:schemeClr val="accent5"/>
                </a:solidFill>
                <a:latin typeface="Aktiv Grotesk" panose="020B0504020202020204"/>
              </a:rPr>
              <a:t>Focused regional Private Equity strategy </a:t>
            </a:r>
          </a:p>
        </p:txBody>
      </p:sp>
      <p:sp>
        <p:nvSpPr>
          <p:cNvPr id="24" name="Rectangle 23">
            <a:extLst>
              <a:ext uri="{FF2B5EF4-FFF2-40B4-BE49-F238E27FC236}">
                <a16:creationId xmlns:a16="http://schemas.microsoft.com/office/drawing/2014/main" id="{C3D0CDFD-8016-F3CD-8128-341029236C15}"/>
              </a:ext>
            </a:extLst>
          </p:cNvPr>
          <p:cNvSpPr/>
          <p:nvPr/>
        </p:nvSpPr>
        <p:spPr>
          <a:xfrm>
            <a:off x="6592580" y="3413870"/>
            <a:ext cx="4935788" cy="688368"/>
          </a:xfrm>
          <a:prstGeom prst="rect">
            <a:avLst/>
          </a:prstGeom>
          <a:solidFill>
            <a:schemeClr val="bg1">
              <a:lumMod val="95000"/>
            </a:schemeClr>
          </a:solidFill>
          <a:ln w="28575" cap="flat" cmpd="sng" algn="ctr">
            <a:solidFill>
              <a:schemeClr val="accent4"/>
            </a:solidFill>
            <a:prstDash val="solid"/>
            <a:miter lim="800000"/>
          </a:ln>
          <a:effectLst/>
        </p:spPr>
        <p:txBody>
          <a:bodyPr rtlCol="0" anchor="ctr"/>
          <a:lstStyle/>
          <a:p>
            <a:pPr algn="ctr" defTabSz="914269">
              <a:spcAft>
                <a:spcPts val="600"/>
              </a:spcAft>
              <a:defRPr/>
            </a:pPr>
            <a:r>
              <a:rPr lang="en-US" sz="1600" b="1" kern="0">
                <a:solidFill>
                  <a:schemeClr val="accent5"/>
                </a:solidFill>
                <a:latin typeface="Aktiv Grotesk" panose="020B0504020202020204"/>
              </a:rPr>
              <a:t>Direct holdings</a:t>
            </a:r>
          </a:p>
        </p:txBody>
      </p:sp>
      <p:sp>
        <p:nvSpPr>
          <p:cNvPr id="44" name="Rectangle 43">
            <a:extLst>
              <a:ext uri="{FF2B5EF4-FFF2-40B4-BE49-F238E27FC236}">
                <a16:creationId xmlns:a16="http://schemas.microsoft.com/office/drawing/2014/main" id="{72CD9638-C56E-098F-B8C5-68C5D2291CD6}"/>
              </a:ext>
            </a:extLst>
          </p:cNvPr>
          <p:cNvSpPr/>
          <p:nvPr/>
        </p:nvSpPr>
        <p:spPr>
          <a:xfrm>
            <a:off x="6592580" y="4316483"/>
            <a:ext cx="4935788" cy="688368"/>
          </a:xfrm>
          <a:prstGeom prst="rect">
            <a:avLst/>
          </a:prstGeom>
          <a:solidFill>
            <a:schemeClr val="bg1">
              <a:lumMod val="95000"/>
            </a:schemeClr>
          </a:solidFill>
          <a:ln w="28575" cap="flat" cmpd="sng" algn="ctr">
            <a:solidFill>
              <a:schemeClr val="accent4"/>
            </a:solidFill>
            <a:prstDash val="solid"/>
            <a:miter lim="800000"/>
          </a:ln>
          <a:effectLst/>
        </p:spPr>
        <p:txBody>
          <a:bodyPr rtlCol="0" anchor="ctr"/>
          <a:lstStyle/>
          <a:p>
            <a:pPr algn="ctr" defTabSz="914269">
              <a:spcAft>
                <a:spcPts val="600"/>
              </a:spcAft>
              <a:defRPr/>
            </a:pPr>
            <a:r>
              <a:rPr lang="en-US" sz="1600" b="1" kern="0">
                <a:solidFill>
                  <a:schemeClr val="accent5"/>
                </a:solidFill>
                <a:latin typeface="Aktiv Grotesk" panose="020B0504020202020204"/>
              </a:rPr>
              <a:t>Significant control of investments</a:t>
            </a:r>
          </a:p>
        </p:txBody>
      </p:sp>
      <p:sp>
        <p:nvSpPr>
          <p:cNvPr id="45" name="Rectangle 44">
            <a:extLst>
              <a:ext uri="{FF2B5EF4-FFF2-40B4-BE49-F238E27FC236}">
                <a16:creationId xmlns:a16="http://schemas.microsoft.com/office/drawing/2014/main" id="{2B62A8D5-71B8-96C9-2BAC-0C6896FA7ADA}"/>
              </a:ext>
            </a:extLst>
          </p:cNvPr>
          <p:cNvSpPr/>
          <p:nvPr/>
        </p:nvSpPr>
        <p:spPr>
          <a:xfrm>
            <a:off x="6592580" y="5219097"/>
            <a:ext cx="4935788" cy="688368"/>
          </a:xfrm>
          <a:prstGeom prst="rect">
            <a:avLst/>
          </a:prstGeom>
          <a:solidFill>
            <a:schemeClr val="bg1">
              <a:lumMod val="95000"/>
            </a:schemeClr>
          </a:solidFill>
          <a:ln w="28575" cap="flat" cmpd="sng" algn="ctr">
            <a:solidFill>
              <a:schemeClr val="accent4"/>
            </a:solidFill>
            <a:prstDash val="solid"/>
            <a:miter lim="800000"/>
          </a:ln>
          <a:effectLst/>
        </p:spPr>
        <p:txBody>
          <a:bodyPr rtlCol="0" anchor="ctr"/>
          <a:lstStyle/>
          <a:p>
            <a:pPr algn="ctr" defTabSz="914269">
              <a:spcAft>
                <a:spcPts val="600"/>
              </a:spcAft>
              <a:defRPr/>
            </a:pPr>
            <a:r>
              <a:rPr lang="en-US" sz="1600" b="1" kern="0">
                <a:solidFill>
                  <a:schemeClr val="accent5"/>
                </a:solidFill>
                <a:latin typeface="Aktiv Grotesk" panose="020B0504020202020204"/>
              </a:rPr>
              <a:t> Cash generating assets</a:t>
            </a:r>
          </a:p>
        </p:txBody>
      </p:sp>
      <p:sp>
        <p:nvSpPr>
          <p:cNvPr id="48" name="Isosceles Triangle 47">
            <a:extLst>
              <a:ext uri="{FF2B5EF4-FFF2-40B4-BE49-F238E27FC236}">
                <a16:creationId xmlns:a16="http://schemas.microsoft.com/office/drawing/2014/main" id="{5F7F34EC-0E47-119F-F251-5DB1469FD0A3}"/>
              </a:ext>
            </a:extLst>
          </p:cNvPr>
          <p:cNvSpPr/>
          <p:nvPr/>
        </p:nvSpPr>
        <p:spPr>
          <a:xfrm rot="5400000">
            <a:off x="4406244" y="4021741"/>
            <a:ext cx="3455714" cy="409343"/>
          </a:xfrm>
          <a:prstGeom prst="triangle">
            <a:avLst/>
          </a:prstGeom>
          <a:solidFill>
            <a:schemeClr val="accent4"/>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algn="ctr"/>
            <a:endParaRPr lang="en-AE" sz="1200"/>
          </a:p>
        </p:txBody>
      </p:sp>
      <p:sp>
        <p:nvSpPr>
          <p:cNvPr id="65" name="Rectangle 64">
            <a:extLst>
              <a:ext uri="{FF2B5EF4-FFF2-40B4-BE49-F238E27FC236}">
                <a16:creationId xmlns:a16="http://schemas.microsoft.com/office/drawing/2014/main" id="{6A326975-42F0-367D-7747-39683479759D}"/>
              </a:ext>
            </a:extLst>
          </p:cNvPr>
          <p:cNvSpPr/>
          <p:nvPr/>
        </p:nvSpPr>
        <p:spPr>
          <a:xfrm>
            <a:off x="539975" y="2511257"/>
            <a:ext cx="4935788" cy="688368"/>
          </a:xfrm>
          <a:prstGeom prst="rect">
            <a:avLst/>
          </a:prstGeom>
          <a:solidFill>
            <a:schemeClr val="bg1">
              <a:lumMod val="95000"/>
            </a:schemeClr>
          </a:solidFill>
          <a:ln w="28575" cap="flat" cmpd="sng" algn="ctr">
            <a:solidFill>
              <a:schemeClr val="accent2"/>
            </a:solidFill>
            <a:prstDash val="solid"/>
            <a:miter lim="800000"/>
          </a:ln>
          <a:effectLst/>
        </p:spPr>
        <p:txBody>
          <a:bodyPr rtlCol="0" anchor="ctr"/>
          <a:lstStyle/>
          <a:p>
            <a:pPr algn="ctr" defTabSz="914269">
              <a:spcAft>
                <a:spcPts val="600"/>
              </a:spcAft>
              <a:defRPr/>
            </a:pPr>
            <a:r>
              <a:rPr lang="en-US" sz="1600" b="1" kern="0">
                <a:solidFill>
                  <a:schemeClr val="accent4"/>
                </a:solidFill>
                <a:latin typeface="Aktiv Grotesk" panose="020B0504020202020204"/>
              </a:rPr>
              <a:t>Real Estate, Private Equity and public equities</a:t>
            </a:r>
          </a:p>
        </p:txBody>
      </p:sp>
      <p:sp>
        <p:nvSpPr>
          <p:cNvPr id="66" name="Rectangle 65">
            <a:extLst>
              <a:ext uri="{FF2B5EF4-FFF2-40B4-BE49-F238E27FC236}">
                <a16:creationId xmlns:a16="http://schemas.microsoft.com/office/drawing/2014/main" id="{7823C22F-2418-496F-832D-33585256438D}"/>
              </a:ext>
            </a:extLst>
          </p:cNvPr>
          <p:cNvSpPr/>
          <p:nvPr/>
        </p:nvSpPr>
        <p:spPr>
          <a:xfrm>
            <a:off x="539975" y="3413870"/>
            <a:ext cx="4935788" cy="688368"/>
          </a:xfrm>
          <a:prstGeom prst="rect">
            <a:avLst/>
          </a:prstGeom>
          <a:solidFill>
            <a:schemeClr val="bg1">
              <a:lumMod val="95000"/>
            </a:schemeClr>
          </a:solidFill>
          <a:ln w="28575" cap="flat" cmpd="sng" algn="ctr">
            <a:solidFill>
              <a:schemeClr val="accent2"/>
            </a:solidFill>
            <a:prstDash val="solid"/>
            <a:miter lim="800000"/>
          </a:ln>
          <a:effectLst/>
        </p:spPr>
        <p:txBody>
          <a:bodyPr rtlCol="0" anchor="ctr"/>
          <a:lstStyle/>
          <a:p>
            <a:pPr algn="ctr" defTabSz="914269">
              <a:spcAft>
                <a:spcPts val="600"/>
              </a:spcAft>
              <a:defRPr/>
            </a:pPr>
            <a:r>
              <a:rPr lang="en-US" sz="1600" b="1" kern="0">
                <a:solidFill>
                  <a:schemeClr val="accent4"/>
                </a:solidFill>
                <a:latin typeface="Aktiv Grotesk" panose="020B0504020202020204"/>
              </a:rPr>
              <a:t>Indirect holdings</a:t>
            </a:r>
          </a:p>
        </p:txBody>
      </p:sp>
      <p:sp>
        <p:nvSpPr>
          <p:cNvPr id="67" name="Rectangle 66">
            <a:extLst>
              <a:ext uri="{FF2B5EF4-FFF2-40B4-BE49-F238E27FC236}">
                <a16:creationId xmlns:a16="http://schemas.microsoft.com/office/drawing/2014/main" id="{ABA44F9A-5C85-2FA1-2D23-331F4645F363}"/>
              </a:ext>
            </a:extLst>
          </p:cNvPr>
          <p:cNvSpPr/>
          <p:nvPr/>
        </p:nvSpPr>
        <p:spPr>
          <a:xfrm>
            <a:off x="539975" y="4316483"/>
            <a:ext cx="4935788" cy="688368"/>
          </a:xfrm>
          <a:prstGeom prst="rect">
            <a:avLst/>
          </a:prstGeom>
          <a:solidFill>
            <a:schemeClr val="bg1">
              <a:lumMod val="95000"/>
            </a:schemeClr>
          </a:solidFill>
          <a:ln w="28575" cap="flat" cmpd="sng" algn="ctr">
            <a:solidFill>
              <a:schemeClr val="accent2"/>
            </a:solidFill>
            <a:prstDash val="solid"/>
            <a:miter lim="800000"/>
          </a:ln>
          <a:effectLst/>
        </p:spPr>
        <p:txBody>
          <a:bodyPr rtlCol="0" anchor="ctr"/>
          <a:lstStyle/>
          <a:p>
            <a:pPr algn="ctr" defTabSz="914269">
              <a:spcAft>
                <a:spcPts val="600"/>
              </a:spcAft>
              <a:defRPr/>
            </a:pPr>
            <a:r>
              <a:rPr lang="en-US" sz="1600" b="1" kern="0">
                <a:solidFill>
                  <a:schemeClr val="accent4"/>
                </a:solidFill>
                <a:latin typeface="Aktiv Grotesk" panose="020B0504020202020204"/>
              </a:rPr>
              <a:t>Limited control</a:t>
            </a:r>
          </a:p>
        </p:txBody>
      </p:sp>
      <p:sp>
        <p:nvSpPr>
          <p:cNvPr id="68" name="Rectangle 67">
            <a:extLst>
              <a:ext uri="{FF2B5EF4-FFF2-40B4-BE49-F238E27FC236}">
                <a16:creationId xmlns:a16="http://schemas.microsoft.com/office/drawing/2014/main" id="{A0DAA372-DD39-65AB-4487-FBAACF7987BE}"/>
              </a:ext>
            </a:extLst>
          </p:cNvPr>
          <p:cNvSpPr/>
          <p:nvPr/>
        </p:nvSpPr>
        <p:spPr>
          <a:xfrm>
            <a:off x="539975" y="5219097"/>
            <a:ext cx="4935788" cy="688368"/>
          </a:xfrm>
          <a:prstGeom prst="rect">
            <a:avLst/>
          </a:prstGeom>
          <a:solidFill>
            <a:schemeClr val="bg1">
              <a:lumMod val="95000"/>
            </a:schemeClr>
          </a:solidFill>
          <a:ln w="28575" cap="flat" cmpd="sng" algn="ctr">
            <a:solidFill>
              <a:schemeClr val="accent2"/>
            </a:solidFill>
            <a:prstDash val="solid"/>
            <a:miter lim="800000"/>
          </a:ln>
          <a:effectLst/>
        </p:spPr>
        <p:txBody>
          <a:bodyPr rtlCol="0" anchor="ctr"/>
          <a:lstStyle/>
          <a:p>
            <a:pPr algn="ctr" defTabSz="914269">
              <a:spcAft>
                <a:spcPts val="600"/>
              </a:spcAft>
              <a:defRPr/>
            </a:pPr>
            <a:r>
              <a:rPr lang="en-US" sz="1600" b="1" kern="0">
                <a:solidFill>
                  <a:schemeClr val="accent4"/>
                </a:solidFill>
                <a:latin typeface="Aktiv Grotesk" panose="020B0504020202020204"/>
              </a:rPr>
              <a:t>Less focus on cash generation</a:t>
            </a:r>
          </a:p>
        </p:txBody>
      </p:sp>
      <p:sp>
        <p:nvSpPr>
          <p:cNvPr id="80" name="Title 1">
            <a:extLst>
              <a:ext uri="{FF2B5EF4-FFF2-40B4-BE49-F238E27FC236}">
                <a16:creationId xmlns:a16="http://schemas.microsoft.com/office/drawing/2014/main" id="{375627FF-180C-6853-2679-7BC407B6580E}"/>
              </a:ext>
            </a:extLst>
          </p:cNvPr>
          <p:cNvSpPr txBox="1">
            <a:spLocks/>
          </p:cNvSpPr>
          <p:nvPr/>
        </p:nvSpPr>
        <p:spPr>
          <a:xfrm>
            <a:off x="442913" y="502805"/>
            <a:ext cx="9807994" cy="387798"/>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2400" b="1" kern="1200" cap="all" spc="0" baseline="0">
                <a:solidFill>
                  <a:schemeClr val="accent1"/>
                </a:solidFill>
                <a:latin typeface="Arial" panose="020B0604020202020204" pitchFamily="34" charset="0"/>
                <a:ea typeface="+mj-ea"/>
                <a:cs typeface="Arial" panose="020B0604020202020204" pitchFamily="34" charset="0"/>
              </a:defRPr>
            </a:lvl1pPr>
          </a:lstStyle>
          <a:p>
            <a:r>
              <a:rPr lang="fr-FR" b="0" spc="300">
                <a:solidFill>
                  <a:srgbClr val="002060"/>
                </a:solidFill>
                <a:latin typeface="Bahnschrift SemiBold Condensed" panose="020B0502040204020203" pitchFamily="34" charset="0"/>
              </a:rPr>
              <a:t>RECAP: future </a:t>
            </a:r>
            <a:r>
              <a:rPr lang="fr-FR" b="0" spc="300" err="1">
                <a:solidFill>
                  <a:srgbClr val="002060"/>
                </a:solidFill>
                <a:latin typeface="Bahnschrift SemiBold Condensed" panose="020B0502040204020203" pitchFamily="34" charset="0"/>
              </a:rPr>
              <a:t>eshraq</a:t>
            </a:r>
            <a:endParaRPr lang="en-AE" b="0" spc="300">
              <a:solidFill>
                <a:srgbClr val="002060"/>
              </a:solidFill>
              <a:latin typeface="Bahnschrift SemiBold Condensed" panose="020B0502040204020203" pitchFamily="34" charset="0"/>
            </a:endParaRPr>
          </a:p>
        </p:txBody>
      </p:sp>
      <p:sp>
        <p:nvSpPr>
          <p:cNvPr id="81" name="Text Placeholder 2">
            <a:extLst>
              <a:ext uri="{FF2B5EF4-FFF2-40B4-BE49-F238E27FC236}">
                <a16:creationId xmlns:a16="http://schemas.microsoft.com/office/drawing/2014/main" id="{A95B5FEF-804D-4855-59F5-2ABCC8175772}"/>
              </a:ext>
            </a:extLst>
          </p:cNvPr>
          <p:cNvSpPr txBox="1">
            <a:spLocks/>
          </p:cNvSpPr>
          <p:nvPr/>
        </p:nvSpPr>
        <p:spPr>
          <a:xfrm>
            <a:off x="442912" y="1046375"/>
            <a:ext cx="9896145" cy="578927"/>
          </a:xfrm>
          <a:prstGeom prst="rect">
            <a:avLst/>
          </a:prstGeom>
          <a:noFill/>
        </p:spPr>
        <p:txBody>
          <a:bodyPr vert="horz" wrap="square" lIns="0" tIns="0" rIns="0" bIns="0" rtlCol="0">
            <a:noAutofit/>
          </a:bodyPr>
          <a:lstStyle>
            <a:lvl1pPr marL="0" indent="0" algn="l" defTabSz="914400" rtl="0" eaLnBrk="1" latinLnBrk="0" hangingPunct="1">
              <a:lnSpc>
                <a:spcPct val="90000"/>
              </a:lnSpc>
              <a:spcBef>
                <a:spcPts val="1000"/>
              </a:spcBef>
              <a:buFont typeface="Arial" panose="020B0604020202020204" pitchFamily="34" charset="0"/>
              <a:buNone/>
              <a:defRPr lang="en-US" sz="2000" b="1" kern="1200" smtClean="0">
                <a:solidFill>
                  <a:schemeClr val="accent3"/>
                </a:solidFill>
                <a:latin typeface="+mn-lt"/>
                <a:ea typeface="+mj-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lang="en-US" sz="1800" kern="120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1800" kern="120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800" kern="120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GB"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a:t>Under its refreshed strategy, Eshraq will have control of its destiny by focusing on directly-held Private Equity investments complemented by cash generation from minority equity stakes, Real Estate and prudent liquidity management.</a:t>
            </a:r>
          </a:p>
        </p:txBody>
      </p:sp>
      <p:sp>
        <p:nvSpPr>
          <p:cNvPr id="82" name="TextBox 81">
            <a:extLst>
              <a:ext uri="{FF2B5EF4-FFF2-40B4-BE49-F238E27FC236}">
                <a16:creationId xmlns:a16="http://schemas.microsoft.com/office/drawing/2014/main" id="{3BF95EEF-C59F-AD5E-DD65-BED053284D5D}"/>
              </a:ext>
            </a:extLst>
          </p:cNvPr>
          <p:cNvSpPr txBox="1"/>
          <p:nvPr/>
        </p:nvSpPr>
        <p:spPr>
          <a:xfrm>
            <a:off x="8231818" y="1980064"/>
            <a:ext cx="1657313" cy="400110"/>
          </a:xfrm>
          <a:prstGeom prst="rect">
            <a:avLst/>
          </a:prstGeom>
          <a:noFill/>
        </p:spPr>
        <p:txBody>
          <a:bodyPr wrap="none" rtlCol="0">
            <a:spAutoFit/>
          </a:bodyPr>
          <a:lstStyle/>
          <a:p>
            <a:pPr algn="ctr"/>
            <a:r>
              <a:rPr lang="en-US" sz="2000" b="1">
                <a:solidFill>
                  <a:schemeClr val="accent2"/>
                </a:solidFill>
              </a:rPr>
              <a:t>Future Eshraq</a:t>
            </a:r>
          </a:p>
        </p:txBody>
      </p:sp>
      <p:sp>
        <p:nvSpPr>
          <p:cNvPr id="83" name="TextBox 82">
            <a:extLst>
              <a:ext uri="{FF2B5EF4-FFF2-40B4-BE49-F238E27FC236}">
                <a16:creationId xmlns:a16="http://schemas.microsoft.com/office/drawing/2014/main" id="{802BF915-07CC-7380-EA1E-3E65F60986B0}"/>
              </a:ext>
            </a:extLst>
          </p:cNvPr>
          <p:cNvSpPr txBox="1"/>
          <p:nvPr/>
        </p:nvSpPr>
        <p:spPr>
          <a:xfrm>
            <a:off x="2032804" y="1980064"/>
            <a:ext cx="2128211" cy="400110"/>
          </a:xfrm>
          <a:prstGeom prst="rect">
            <a:avLst/>
          </a:prstGeom>
          <a:noFill/>
        </p:spPr>
        <p:txBody>
          <a:bodyPr wrap="none" rtlCol="0">
            <a:spAutoFit/>
          </a:bodyPr>
          <a:lstStyle/>
          <a:p>
            <a:pPr algn="ctr"/>
            <a:r>
              <a:rPr lang="en-US" sz="2000" b="1">
                <a:solidFill>
                  <a:schemeClr val="accent1"/>
                </a:solidFill>
              </a:rPr>
              <a:t>Status Quo Eshraq</a:t>
            </a:r>
          </a:p>
        </p:txBody>
      </p:sp>
      <p:sp>
        <p:nvSpPr>
          <p:cNvPr id="2" name="Rectangle 1">
            <a:extLst>
              <a:ext uri="{FF2B5EF4-FFF2-40B4-BE49-F238E27FC236}">
                <a16:creationId xmlns:a16="http://schemas.microsoft.com/office/drawing/2014/main" id="{D06A56DF-50E9-7ACB-E7E9-AFDE73DB4CBF}"/>
              </a:ext>
            </a:extLst>
          </p:cNvPr>
          <p:cNvSpPr/>
          <p:nvPr/>
        </p:nvSpPr>
        <p:spPr>
          <a:xfrm>
            <a:off x="6472477" y="1928613"/>
            <a:ext cx="5206181" cy="4250245"/>
          </a:xfrm>
          <a:prstGeom prst="rect">
            <a:avLst/>
          </a:prstGeom>
          <a:noFill/>
          <a:ln w="19050">
            <a:solidFill>
              <a:schemeClr val="accent2"/>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779379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Rounded Corners 35">
            <a:extLst>
              <a:ext uri="{FF2B5EF4-FFF2-40B4-BE49-F238E27FC236}">
                <a16:creationId xmlns:a16="http://schemas.microsoft.com/office/drawing/2014/main" id="{23AB8680-B2A6-D6E6-E759-810361E9C62B}"/>
              </a:ext>
            </a:extLst>
          </p:cNvPr>
          <p:cNvSpPr/>
          <p:nvPr/>
        </p:nvSpPr>
        <p:spPr>
          <a:xfrm>
            <a:off x="706061" y="4923914"/>
            <a:ext cx="10089373" cy="1503519"/>
          </a:xfrm>
          <a:prstGeom prst="roundRect">
            <a:avLst>
              <a:gd name="adj" fmla="val 22987"/>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rtlCol="0" anchor="ctr"/>
          <a:lstStyle/>
          <a:p>
            <a:r>
              <a:rPr lang="en-US" sz="1400" b="1">
                <a:solidFill>
                  <a:schemeClr val="bg1"/>
                </a:solidFill>
              </a:rPr>
              <a:t>Key operational enablers</a:t>
            </a:r>
            <a:endParaRPr lang="en-US" sz="1400"/>
          </a:p>
        </p:txBody>
      </p:sp>
      <p:graphicFrame>
        <p:nvGraphicFramePr>
          <p:cNvPr id="80" name="think-cell data - do not delete" hidden="1">
            <a:extLst>
              <a:ext uri="{FF2B5EF4-FFF2-40B4-BE49-F238E27FC236}">
                <a16:creationId xmlns:a16="http://schemas.microsoft.com/office/drawing/2014/main" id="{4431B701-1EA1-9D49-6F23-28FD80FFDB87}"/>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26" imgH="426" progId="TCLayout.ActiveDocument.1">
                  <p:embed/>
                </p:oleObj>
              </mc:Choice>
              <mc:Fallback>
                <p:oleObj name="think-cell Slide" r:id="rId4" imgW="426" imgH="426" progId="TCLayout.ActiveDocument.1">
                  <p:embed/>
                  <p:pic>
                    <p:nvPicPr>
                      <p:cNvPr id="80" name="think-cell data - do not delete" hidden="1">
                        <a:extLst>
                          <a:ext uri="{FF2B5EF4-FFF2-40B4-BE49-F238E27FC236}">
                            <a16:creationId xmlns:a16="http://schemas.microsoft.com/office/drawing/2014/main" id="{4431B701-1EA1-9D49-6F23-28FD80FFDB8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F2FAB491-71D7-50AB-6C7F-FB1DDF1BBC51}"/>
              </a:ext>
            </a:extLst>
          </p:cNvPr>
          <p:cNvSpPr>
            <a:spLocks noGrp="1"/>
          </p:cNvSpPr>
          <p:nvPr>
            <p:ph type="title"/>
          </p:nvPr>
        </p:nvSpPr>
        <p:spPr/>
        <p:txBody>
          <a:bodyPr vert="horz" lIns="0" tIns="0" rIns="0" bIns="0" rtlCol="0" anchor="t">
            <a:noAutofit/>
          </a:bodyPr>
          <a:lstStyle/>
          <a:p>
            <a:r>
              <a:rPr lang="en-US" b="0" spc="300">
                <a:solidFill>
                  <a:srgbClr val="002060"/>
                </a:solidFill>
                <a:latin typeface="Bahnschrift SemiBold Condensed" panose="020B0502040204020203" pitchFamily="34" charset="0"/>
              </a:rPr>
              <a:t>RECAP: Spotlight on strategic pillars</a:t>
            </a:r>
          </a:p>
        </p:txBody>
      </p:sp>
      <p:grpSp>
        <p:nvGrpSpPr>
          <p:cNvPr id="26" name="Group 25">
            <a:extLst>
              <a:ext uri="{FF2B5EF4-FFF2-40B4-BE49-F238E27FC236}">
                <a16:creationId xmlns:a16="http://schemas.microsoft.com/office/drawing/2014/main" id="{48EDD06A-D718-86E8-03ED-3A0B83D7AF07}"/>
              </a:ext>
            </a:extLst>
          </p:cNvPr>
          <p:cNvGrpSpPr/>
          <p:nvPr/>
        </p:nvGrpSpPr>
        <p:grpSpPr>
          <a:xfrm>
            <a:off x="669973" y="1520463"/>
            <a:ext cx="10125461" cy="1592640"/>
            <a:chOff x="3216293" y="2145214"/>
            <a:chExt cx="8532801" cy="1348753"/>
          </a:xfrm>
        </p:grpSpPr>
        <p:sp>
          <p:nvSpPr>
            <p:cNvPr id="24" name="Rectangle: Rounded Corners 23">
              <a:extLst>
                <a:ext uri="{FF2B5EF4-FFF2-40B4-BE49-F238E27FC236}">
                  <a16:creationId xmlns:a16="http://schemas.microsoft.com/office/drawing/2014/main" id="{C1A82CF7-4CF1-314A-4801-6870C109EBDC}"/>
                </a:ext>
              </a:extLst>
            </p:cNvPr>
            <p:cNvSpPr/>
            <p:nvPr/>
          </p:nvSpPr>
          <p:spPr>
            <a:xfrm>
              <a:off x="5822899" y="2145214"/>
              <a:ext cx="5926195" cy="1348753"/>
            </a:xfrm>
            <a:prstGeom prst="roundRect">
              <a:avLst>
                <a:gd name="adj" fmla="val 7364"/>
              </a:avLst>
            </a:prstGeom>
            <a:solidFill>
              <a:schemeClr val="bg1">
                <a:lumMod val="95000"/>
              </a:schemeClr>
            </a:solidFill>
            <a:ln w="31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9" name="Rectangle: Rounded Corners 28">
              <a:extLst>
                <a:ext uri="{FF2B5EF4-FFF2-40B4-BE49-F238E27FC236}">
                  <a16:creationId xmlns:a16="http://schemas.microsoft.com/office/drawing/2014/main" id="{B8EA00E7-CF63-1560-1C92-21380066168B}"/>
                </a:ext>
              </a:extLst>
            </p:cNvPr>
            <p:cNvSpPr/>
            <p:nvPr/>
          </p:nvSpPr>
          <p:spPr>
            <a:xfrm>
              <a:off x="3216293" y="2145214"/>
              <a:ext cx="2152821" cy="1338421"/>
            </a:xfrm>
            <a:prstGeom prst="roundRect">
              <a:avLst>
                <a:gd name="adj" fmla="val 16292"/>
              </a:avLst>
            </a:prstGeom>
            <a:solidFill>
              <a:srgbClr val="1A234D"/>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rtlCol="0" anchor="ctr"/>
            <a:lstStyle/>
            <a:p>
              <a:pPr algn="ctr"/>
              <a:r>
                <a:rPr lang="en-US" sz="1400">
                  <a:solidFill>
                    <a:schemeClr val="bg1"/>
                  </a:solidFill>
                </a:rPr>
                <a:t>Core Business</a:t>
              </a:r>
            </a:p>
            <a:p>
              <a:pPr algn="ctr"/>
              <a:r>
                <a:rPr lang="en-US" sz="1400" b="1">
                  <a:solidFill>
                    <a:schemeClr val="bg1"/>
                  </a:solidFill>
                </a:rPr>
                <a:t>Direct Private </a:t>
              </a:r>
            </a:p>
            <a:p>
              <a:pPr algn="ctr"/>
              <a:r>
                <a:rPr lang="en-US" sz="1400" b="1">
                  <a:solidFill>
                    <a:schemeClr val="bg1"/>
                  </a:solidFill>
                </a:rPr>
                <a:t>Equity exposure</a:t>
              </a:r>
              <a:endParaRPr lang="en-US" sz="1400"/>
            </a:p>
          </p:txBody>
        </p:sp>
        <p:sp>
          <p:nvSpPr>
            <p:cNvPr id="31" name="Oval 30">
              <a:extLst>
                <a:ext uri="{FF2B5EF4-FFF2-40B4-BE49-F238E27FC236}">
                  <a16:creationId xmlns:a16="http://schemas.microsoft.com/office/drawing/2014/main" id="{B87B5468-966E-1C13-57B3-3581CDCE5D17}"/>
                </a:ext>
              </a:extLst>
            </p:cNvPr>
            <p:cNvSpPr/>
            <p:nvPr/>
          </p:nvSpPr>
          <p:spPr>
            <a:xfrm>
              <a:off x="3337826" y="2694966"/>
              <a:ext cx="238918" cy="238918"/>
            </a:xfrm>
            <a:prstGeom prst="ellipse">
              <a:avLst/>
            </a:prstGeom>
            <a:no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t>1</a:t>
              </a:r>
            </a:p>
          </p:txBody>
        </p:sp>
        <p:sp>
          <p:nvSpPr>
            <p:cNvPr id="28" name="TextBox 27">
              <a:extLst>
                <a:ext uri="{FF2B5EF4-FFF2-40B4-BE49-F238E27FC236}">
                  <a16:creationId xmlns:a16="http://schemas.microsoft.com/office/drawing/2014/main" id="{1C78B1D0-B7D1-3386-11BE-C08F593B13A3}"/>
                </a:ext>
              </a:extLst>
            </p:cNvPr>
            <p:cNvSpPr txBox="1"/>
            <p:nvPr/>
          </p:nvSpPr>
          <p:spPr>
            <a:xfrm>
              <a:off x="6142266" y="2300176"/>
              <a:ext cx="1295153" cy="234581"/>
            </a:xfrm>
            <a:prstGeom prst="rect">
              <a:avLst/>
            </a:prstGeom>
            <a:noFill/>
          </p:spPr>
          <p:txBody>
            <a:bodyPr wrap="none" rtlCol="0">
              <a:spAutoFit/>
            </a:bodyPr>
            <a:lstStyle/>
            <a:p>
              <a:pPr algn="ctr"/>
              <a:r>
                <a:rPr lang="en-US" sz="1200" b="1">
                  <a:solidFill>
                    <a:schemeClr val="accent1"/>
                  </a:solidFill>
                </a:rPr>
                <a:t>Sourcing &amp; Screening</a:t>
              </a:r>
            </a:p>
          </p:txBody>
        </p:sp>
        <p:sp>
          <p:nvSpPr>
            <p:cNvPr id="30" name="TextBox 29">
              <a:extLst>
                <a:ext uri="{FF2B5EF4-FFF2-40B4-BE49-F238E27FC236}">
                  <a16:creationId xmlns:a16="http://schemas.microsoft.com/office/drawing/2014/main" id="{E60BFF5E-A1A3-1A8C-666F-97BE9FF0DFA8}"/>
                </a:ext>
              </a:extLst>
            </p:cNvPr>
            <p:cNvSpPr txBox="1"/>
            <p:nvPr/>
          </p:nvSpPr>
          <p:spPr>
            <a:xfrm>
              <a:off x="8038588" y="2300176"/>
              <a:ext cx="1407815" cy="234581"/>
            </a:xfrm>
            <a:prstGeom prst="rect">
              <a:avLst/>
            </a:prstGeom>
            <a:noFill/>
          </p:spPr>
          <p:txBody>
            <a:bodyPr wrap="none" rtlCol="0">
              <a:spAutoFit/>
            </a:bodyPr>
            <a:lstStyle/>
            <a:p>
              <a:pPr algn="ctr"/>
              <a:r>
                <a:rPr lang="en-US" sz="1200" b="1">
                  <a:solidFill>
                    <a:schemeClr val="accent1"/>
                  </a:solidFill>
                </a:rPr>
                <a:t>Transaction Structuring</a:t>
              </a:r>
            </a:p>
          </p:txBody>
        </p:sp>
        <p:sp>
          <p:nvSpPr>
            <p:cNvPr id="38" name="TextBox 37">
              <a:extLst>
                <a:ext uri="{FF2B5EF4-FFF2-40B4-BE49-F238E27FC236}">
                  <a16:creationId xmlns:a16="http://schemas.microsoft.com/office/drawing/2014/main" id="{B3401DD9-56D3-CB8D-F36F-C267B99DB366}"/>
                </a:ext>
              </a:extLst>
            </p:cNvPr>
            <p:cNvSpPr txBox="1"/>
            <p:nvPr/>
          </p:nvSpPr>
          <p:spPr>
            <a:xfrm>
              <a:off x="10189823" y="2300176"/>
              <a:ext cx="1079934" cy="234581"/>
            </a:xfrm>
            <a:prstGeom prst="rect">
              <a:avLst/>
            </a:prstGeom>
            <a:noFill/>
          </p:spPr>
          <p:txBody>
            <a:bodyPr wrap="none" rtlCol="0">
              <a:spAutoFit/>
            </a:bodyPr>
            <a:lstStyle/>
            <a:p>
              <a:pPr algn="ctr"/>
              <a:r>
                <a:rPr lang="en-US" sz="1200" b="1">
                  <a:solidFill>
                    <a:schemeClr val="accent1"/>
                  </a:solidFill>
                </a:rPr>
                <a:t>Value Realization</a:t>
              </a:r>
            </a:p>
          </p:txBody>
        </p:sp>
        <p:grpSp>
          <p:nvGrpSpPr>
            <p:cNvPr id="35" name="Group 34">
              <a:extLst>
                <a:ext uri="{FF2B5EF4-FFF2-40B4-BE49-F238E27FC236}">
                  <a16:creationId xmlns:a16="http://schemas.microsoft.com/office/drawing/2014/main" id="{C0A2AD75-5721-CC70-99D4-32127623EB96}"/>
                </a:ext>
              </a:extLst>
            </p:cNvPr>
            <p:cNvGrpSpPr/>
            <p:nvPr/>
          </p:nvGrpSpPr>
          <p:grpSpPr>
            <a:xfrm>
              <a:off x="7761087" y="2346064"/>
              <a:ext cx="1974950" cy="1010940"/>
              <a:chOff x="7761088" y="2437559"/>
              <a:chExt cx="1974950" cy="1112033"/>
            </a:xfrm>
          </p:grpSpPr>
          <p:cxnSp>
            <p:nvCxnSpPr>
              <p:cNvPr id="40" name="Straight Connector 39">
                <a:extLst>
                  <a:ext uri="{FF2B5EF4-FFF2-40B4-BE49-F238E27FC236}">
                    <a16:creationId xmlns:a16="http://schemas.microsoft.com/office/drawing/2014/main" id="{3E9E13C2-BBA8-E1D4-B285-4DADF70A05AB}"/>
                  </a:ext>
                </a:extLst>
              </p:cNvPr>
              <p:cNvCxnSpPr>
                <a:cxnSpLocks/>
              </p:cNvCxnSpPr>
              <p:nvPr/>
            </p:nvCxnSpPr>
            <p:spPr>
              <a:xfrm>
                <a:off x="7761088" y="2437559"/>
                <a:ext cx="0" cy="1112033"/>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E01330BB-7D70-615F-B257-6AD2A7AE96F3}"/>
                  </a:ext>
                </a:extLst>
              </p:cNvPr>
              <p:cNvCxnSpPr>
                <a:cxnSpLocks/>
              </p:cNvCxnSpPr>
              <p:nvPr/>
            </p:nvCxnSpPr>
            <p:spPr>
              <a:xfrm>
                <a:off x="9736038" y="2437559"/>
                <a:ext cx="0" cy="1112033"/>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44" name="TextBox 43">
              <a:extLst>
                <a:ext uri="{FF2B5EF4-FFF2-40B4-BE49-F238E27FC236}">
                  <a16:creationId xmlns:a16="http://schemas.microsoft.com/office/drawing/2014/main" id="{2076E358-00B7-9861-5AE7-F9C70C6C5865}"/>
                </a:ext>
              </a:extLst>
            </p:cNvPr>
            <p:cNvSpPr txBox="1"/>
            <p:nvPr/>
          </p:nvSpPr>
          <p:spPr>
            <a:xfrm>
              <a:off x="5946101" y="2615510"/>
              <a:ext cx="1713319" cy="704495"/>
            </a:xfrm>
            <a:prstGeom prst="rect">
              <a:avLst/>
            </a:prstGeom>
            <a:noFill/>
          </p:spPr>
          <p:txBody>
            <a:bodyPr wrap="none" lIns="36000" tIns="36000" rIns="36000" bIns="36000" rtlCol="0">
              <a:spAutoFit/>
            </a:bodyPr>
            <a:lstStyle/>
            <a:p>
              <a:pPr marL="180000" indent="-108000">
                <a:spcBef>
                  <a:spcPts val="800"/>
                </a:spcBef>
                <a:buClr>
                  <a:schemeClr val="accent1"/>
                </a:buClr>
                <a:buFont typeface="Arial" panose="020B0604020202020204" pitchFamily="34" charset="0"/>
                <a:buChar char=""/>
              </a:pPr>
              <a:r>
                <a:rPr lang="en-US" sz="1200"/>
                <a:t>Ensure quality deal flow</a:t>
              </a:r>
            </a:p>
            <a:p>
              <a:pPr marL="180000" indent="-108000">
                <a:spcBef>
                  <a:spcPts val="800"/>
                </a:spcBef>
                <a:buClr>
                  <a:schemeClr val="accent1"/>
                </a:buClr>
                <a:buFont typeface="Arial" panose="020B0604020202020204" pitchFamily="34" charset="0"/>
                <a:buChar char=""/>
              </a:pPr>
              <a:r>
                <a:rPr lang="en-US" sz="1200"/>
                <a:t>Optimize screening process</a:t>
              </a:r>
            </a:p>
            <a:p>
              <a:pPr marL="180000" indent="-108000">
                <a:spcBef>
                  <a:spcPts val="800"/>
                </a:spcBef>
                <a:buClr>
                  <a:schemeClr val="accent1"/>
                </a:buClr>
                <a:buFont typeface="Arial" panose="020B0604020202020204" pitchFamily="34" charset="0"/>
                <a:buChar char=""/>
              </a:pPr>
              <a:r>
                <a:rPr lang="en-US" sz="1200"/>
                <a:t>Strategic capital deployment</a:t>
              </a:r>
            </a:p>
          </p:txBody>
        </p:sp>
        <p:sp>
          <p:nvSpPr>
            <p:cNvPr id="45" name="TextBox 44">
              <a:extLst>
                <a:ext uri="{FF2B5EF4-FFF2-40B4-BE49-F238E27FC236}">
                  <a16:creationId xmlns:a16="http://schemas.microsoft.com/office/drawing/2014/main" id="{08563DED-24AF-C1C9-BA0A-929E0DE24EEB}"/>
                </a:ext>
              </a:extLst>
            </p:cNvPr>
            <p:cNvSpPr txBox="1"/>
            <p:nvPr/>
          </p:nvSpPr>
          <p:spPr>
            <a:xfrm>
              <a:off x="7813566" y="2612517"/>
              <a:ext cx="1544334" cy="704495"/>
            </a:xfrm>
            <a:prstGeom prst="rect">
              <a:avLst/>
            </a:prstGeom>
            <a:noFill/>
          </p:spPr>
          <p:txBody>
            <a:bodyPr wrap="square" lIns="36000" tIns="36000" rIns="36000" bIns="36000" rtlCol="0">
              <a:spAutoFit/>
            </a:bodyPr>
            <a:lstStyle/>
            <a:p>
              <a:pPr marL="180000" indent="-108000">
                <a:spcBef>
                  <a:spcPts val="800"/>
                </a:spcBef>
                <a:buClr>
                  <a:schemeClr val="accent1"/>
                </a:buClr>
                <a:buFont typeface="Arial" panose="020B0604020202020204" pitchFamily="34" charset="0"/>
                <a:buChar char=""/>
              </a:pPr>
              <a:r>
                <a:rPr lang="en-US" sz="1200"/>
                <a:t>Attractive valuation</a:t>
              </a:r>
            </a:p>
            <a:p>
              <a:pPr marL="180000" indent="-108000">
                <a:spcBef>
                  <a:spcPts val="800"/>
                </a:spcBef>
                <a:buClr>
                  <a:schemeClr val="accent1"/>
                </a:buClr>
                <a:buFont typeface="Arial" panose="020B0604020202020204" pitchFamily="34" charset="0"/>
                <a:buChar char=""/>
              </a:pPr>
              <a:r>
                <a:rPr lang="en-US" sz="1200"/>
                <a:t>Value lever identification</a:t>
              </a:r>
            </a:p>
            <a:p>
              <a:pPr marL="180000" indent="-108000">
                <a:spcBef>
                  <a:spcPts val="800"/>
                </a:spcBef>
                <a:buClr>
                  <a:schemeClr val="accent1"/>
                </a:buClr>
                <a:buFont typeface="Arial" panose="020B0604020202020204" pitchFamily="34" charset="0"/>
                <a:buChar char=""/>
              </a:pPr>
              <a:r>
                <a:rPr lang="en-US" sz="1200"/>
                <a:t>Aligned incentives</a:t>
              </a:r>
            </a:p>
          </p:txBody>
        </p:sp>
        <p:sp>
          <p:nvSpPr>
            <p:cNvPr id="46" name="TextBox 45">
              <a:extLst>
                <a:ext uri="{FF2B5EF4-FFF2-40B4-BE49-F238E27FC236}">
                  <a16:creationId xmlns:a16="http://schemas.microsoft.com/office/drawing/2014/main" id="{0D36BC11-71B8-3A32-AC0D-41CA2D38CE28}"/>
                </a:ext>
              </a:extLst>
            </p:cNvPr>
            <p:cNvSpPr txBox="1"/>
            <p:nvPr/>
          </p:nvSpPr>
          <p:spPr>
            <a:xfrm>
              <a:off x="9878445" y="2591090"/>
              <a:ext cx="1365553" cy="704495"/>
            </a:xfrm>
            <a:prstGeom prst="rect">
              <a:avLst/>
            </a:prstGeom>
            <a:noFill/>
          </p:spPr>
          <p:txBody>
            <a:bodyPr wrap="none" lIns="36000" tIns="36000" rIns="36000" bIns="36000" rtlCol="0">
              <a:spAutoFit/>
            </a:bodyPr>
            <a:lstStyle/>
            <a:p>
              <a:pPr marL="180000" indent="-108000">
                <a:spcBef>
                  <a:spcPts val="800"/>
                </a:spcBef>
                <a:buClr>
                  <a:schemeClr val="accent1"/>
                </a:buClr>
                <a:buFont typeface="Arial" panose="020B0604020202020204" pitchFamily="34" charset="0"/>
                <a:buChar char=""/>
              </a:pPr>
              <a:r>
                <a:rPr lang="en-US" sz="1200"/>
                <a:t>Lever activation</a:t>
              </a:r>
            </a:p>
            <a:p>
              <a:pPr marL="180000" indent="-108000">
                <a:spcBef>
                  <a:spcPts val="800"/>
                </a:spcBef>
                <a:buClr>
                  <a:schemeClr val="accent1"/>
                </a:buClr>
                <a:buFont typeface="Arial" panose="020B0604020202020204" pitchFamily="34" charset="0"/>
                <a:buChar char=""/>
              </a:pPr>
              <a:r>
                <a:rPr lang="en-US" sz="1200"/>
                <a:t>Capable management</a:t>
              </a:r>
            </a:p>
            <a:p>
              <a:pPr marL="180000" indent="-108000">
                <a:spcBef>
                  <a:spcPts val="800"/>
                </a:spcBef>
                <a:buClr>
                  <a:schemeClr val="accent1"/>
                </a:buClr>
                <a:buFont typeface="Arial" panose="020B0604020202020204" pitchFamily="34" charset="0"/>
                <a:buChar char=""/>
              </a:pPr>
              <a:r>
                <a:rPr lang="en-US" sz="1200"/>
                <a:t>Exit planning</a:t>
              </a:r>
            </a:p>
          </p:txBody>
        </p:sp>
      </p:grpSp>
      <p:grpSp>
        <p:nvGrpSpPr>
          <p:cNvPr id="56" name="Group 55">
            <a:extLst>
              <a:ext uri="{FF2B5EF4-FFF2-40B4-BE49-F238E27FC236}">
                <a16:creationId xmlns:a16="http://schemas.microsoft.com/office/drawing/2014/main" id="{DE33F2DF-9F79-AA26-8920-1919D4F456A9}"/>
              </a:ext>
            </a:extLst>
          </p:cNvPr>
          <p:cNvGrpSpPr/>
          <p:nvPr/>
        </p:nvGrpSpPr>
        <p:grpSpPr>
          <a:xfrm>
            <a:off x="706063" y="3367559"/>
            <a:ext cx="10089373" cy="1330067"/>
            <a:chOff x="2084779" y="3693975"/>
            <a:chExt cx="8476628" cy="1330067"/>
          </a:xfrm>
        </p:grpSpPr>
        <p:sp>
          <p:nvSpPr>
            <p:cNvPr id="39" name="Rectangle: Rounded Corners 38">
              <a:extLst>
                <a:ext uri="{FF2B5EF4-FFF2-40B4-BE49-F238E27FC236}">
                  <a16:creationId xmlns:a16="http://schemas.microsoft.com/office/drawing/2014/main" id="{29A37336-075D-1F53-71F5-A7A6D5C0B57B}"/>
                </a:ext>
              </a:extLst>
            </p:cNvPr>
            <p:cNvSpPr/>
            <p:nvPr/>
          </p:nvSpPr>
          <p:spPr>
            <a:xfrm>
              <a:off x="8591691" y="3693975"/>
              <a:ext cx="1969716" cy="1303211"/>
            </a:xfrm>
            <a:prstGeom prst="roundRect">
              <a:avLst>
                <a:gd name="adj" fmla="val 13616"/>
              </a:avLst>
            </a:prstGeom>
            <a:solidFill>
              <a:schemeClr val="bg1">
                <a:lumMod val="95000"/>
              </a:schemeClr>
            </a:solidFill>
            <a:ln w="31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4" name="Rectangle: Rounded Corners 33">
              <a:extLst>
                <a:ext uri="{FF2B5EF4-FFF2-40B4-BE49-F238E27FC236}">
                  <a16:creationId xmlns:a16="http://schemas.microsoft.com/office/drawing/2014/main" id="{BD7B9492-5378-F351-4734-9F8C62A54FC7}"/>
                </a:ext>
              </a:extLst>
            </p:cNvPr>
            <p:cNvSpPr/>
            <p:nvPr/>
          </p:nvSpPr>
          <p:spPr>
            <a:xfrm>
              <a:off x="2094582" y="4536362"/>
              <a:ext cx="2124637" cy="487680"/>
            </a:xfrm>
            <a:prstGeom prst="roundRect">
              <a:avLst>
                <a:gd name="adj" fmla="val 20756"/>
              </a:avLst>
            </a:prstGeom>
            <a:solidFill>
              <a:srgbClr val="C7CEEC"/>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rtlCol="0" anchor="ctr"/>
            <a:lstStyle/>
            <a:p>
              <a:pPr algn="ctr"/>
              <a:r>
                <a:rPr lang="en-US" sz="1400" b="1">
                  <a:solidFill>
                    <a:schemeClr val="bg1"/>
                  </a:solidFill>
                </a:rPr>
                <a:t>Treasury management</a:t>
              </a:r>
            </a:p>
          </p:txBody>
        </p:sp>
        <p:sp>
          <p:nvSpPr>
            <p:cNvPr id="5" name="Rectangle: Rounded Corners 4">
              <a:extLst>
                <a:ext uri="{FF2B5EF4-FFF2-40B4-BE49-F238E27FC236}">
                  <a16:creationId xmlns:a16="http://schemas.microsoft.com/office/drawing/2014/main" id="{CE25A14F-AEA1-53EF-EE3B-C51D430B38F5}"/>
                </a:ext>
              </a:extLst>
            </p:cNvPr>
            <p:cNvSpPr/>
            <p:nvPr/>
          </p:nvSpPr>
          <p:spPr>
            <a:xfrm>
              <a:off x="4653166" y="3702882"/>
              <a:ext cx="3832927" cy="1306293"/>
            </a:xfrm>
            <a:prstGeom prst="roundRect">
              <a:avLst>
                <a:gd name="adj" fmla="val 13616"/>
              </a:avLst>
            </a:prstGeom>
            <a:solidFill>
              <a:schemeClr val="bg1">
                <a:lumMod val="95000"/>
              </a:schemeClr>
            </a:solidFill>
            <a:ln w="31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7" name="Oval 26">
              <a:extLst>
                <a:ext uri="{FF2B5EF4-FFF2-40B4-BE49-F238E27FC236}">
                  <a16:creationId xmlns:a16="http://schemas.microsoft.com/office/drawing/2014/main" id="{E2EAA4F8-4774-3CC5-30EA-B34ED745C5FF}"/>
                </a:ext>
              </a:extLst>
            </p:cNvPr>
            <p:cNvSpPr/>
            <p:nvPr/>
          </p:nvSpPr>
          <p:spPr>
            <a:xfrm>
              <a:off x="2175622" y="4651865"/>
              <a:ext cx="238918" cy="238918"/>
            </a:xfrm>
            <a:prstGeom prst="ellipse">
              <a:avLst/>
            </a:prstGeom>
            <a:no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t>3</a:t>
              </a:r>
            </a:p>
          </p:txBody>
        </p:sp>
        <p:sp>
          <p:nvSpPr>
            <p:cNvPr id="47" name="TextBox 46">
              <a:extLst>
                <a:ext uri="{FF2B5EF4-FFF2-40B4-BE49-F238E27FC236}">
                  <a16:creationId xmlns:a16="http://schemas.microsoft.com/office/drawing/2014/main" id="{4EB475A5-48BB-153B-AB0B-9560A9DA945F}"/>
                </a:ext>
              </a:extLst>
            </p:cNvPr>
            <p:cNvSpPr txBox="1"/>
            <p:nvPr/>
          </p:nvSpPr>
          <p:spPr>
            <a:xfrm>
              <a:off x="7036756" y="3875933"/>
              <a:ext cx="741747" cy="276999"/>
            </a:xfrm>
            <a:prstGeom prst="rect">
              <a:avLst/>
            </a:prstGeom>
            <a:noFill/>
          </p:spPr>
          <p:txBody>
            <a:bodyPr wrap="none" rtlCol="0">
              <a:spAutoFit/>
            </a:bodyPr>
            <a:lstStyle/>
            <a:p>
              <a:pPr algn="ctr"/>
              <a:r>
                <a:rPr lang="en-US" sz="1200" b="1">
                  <a:solidFill>
                    <a:schemeClr val="accent1"/>
                  </a:solidFill>
                </a:rPr>
                <a:t>Real Estate</a:t>
              </a:r>
            </a:p>
          </p:txBody>
        </p:sp>
        <p:sp>
          <p:nvSpPr>
            <p:cNvPr id="48" name="TextBox 47">
              <a:extLst>
                <a:ext uri="{FF2B5EF4-FFF2-40B4-BE49-F238E27FC236}">
                  <a16:creationId xmlns:a16="http://schemas.microsoft.com/office/drawing/2014/main" id="{591B64ED-D1F8-BFB1-599C-E0155BE97DAB}"/>
                </a:ext>
              </a:extLst>
            </p:cNvPr>
            <p:cNvSpPr txBox="1"/>
            <p:nvPr/>
          </p:nvSpPr>
          <p:spPr>
            <a:xfrm>
              <a:off x="6708599" y="4174830"/>
              <a:ext cx="1557093" cy="442035"/>
            </a:xfrm>
            <a:prstGeom prst="rect">
              <a:avLst/>
            </a:prstGeom>
            <a:noFill/>
          </p:spPr>
          <p:txBody>
            <a:bodyPr wrap="square" lIns="36000" tIns="36000" rIns="36000" bIns="36000" rtlCol="0">
              <a:spAutoFit/>
            </a:bodyPr>
            <a:lstStyle/>
            <a:p>
              <a:pPr marL="180000" indent="-108000">
                <a:spcBef>
                  <a:spcPts val="800"/>
                </a:spcBef>
                <a:buClr>
                  <a:schemeClr val="accent1"/>
                </a:buClr>
                <a:buFont typeface="Arial" panose="020B0604020202020204" pitchFamily="34" charset="0"/>
                <a:buChar char=""/>
              </a:pPr>
              <a:r>
                <a:rPr lang="en-US" sz="1200"/>
                <a:t>Positive net operating yields after leverage</a:t>
              </a:r>
            </a:p>
          </p:txBody>
        </p:sp>
        <p:sp>
          <p:nvSpPr>
            <p:cNvPr id="49" name="TextBox 48">
              <a:extLst>
                <a:ext uri="{FF2B5EF4-FFF2-40B4-BE49-F238E27FC236}">
                  <a16:creationId xmlns:a16="http://schemas.microsoft.com/office/drawing/2014/main" id="{CC1F94C0-597D-B731-B4D4-24106A632808}"/>
                </a:ext>
              </a:extLst>
            </p:cNvPr>
            <p:cNvSpPr txBox="1"/>
            <p:nvPr/>
          </p:nvSpPr>
          <p:spPr>
            <a:xfrm>
              <a:off x="4949756" y="3880470"/>
              <a:ext cx="1382001" cy="276999"/>
            </a:xfrm>
            <a:prstGeom prst="rect">
              <a:avLst/>
            </a:prstGeom>
            <a:noFill/>
          </p:spPr>
          <p:txBody>
            <a:bodyPr wrap="none" rtlCol="0">
              <a:spAutoFit/>
            </a:bodyPr>
            <a:lstStyle/>
            <a:p>
              <a:pPr algn="ctr"/>
              <a:r>
                <a:rPr lang="en-US" sz="1200" b="1">
                  <a:solidFill>
                    <a:schemeClr val="accent1"/>
                  </a:solidFill>
                </a:rPr>
                <a:t>Minority Equity Stakes </a:t>
              </a:r>
            </a:p>
          </p:txBody>
        </p:sp>
        <p:sp>
          <p:nvSpPr>
            <p:cNvPr id="50" name="TextBox 49">
              <a:extLst>
                <a:ext uri="{FF2B5EF4-FFF2-40B4-BE49-F238E27FC236}">
                  <a16:creationId xmlns:a16="http://schemas.microsoft.com/office/drawing/2014/main" id="{07423EC5-3954-5F79-9941-63D659E3D2FF}"/>
                </a:ext>
              </a:extLst>
            </p:cNvPr>
            <p:cNvSpPr txBox="1"/>
            <p:nvPr/>
          </p:nvSpPr>
          <p:spPr>
            <a:xfrm>
              <a:off x="4754533" y="4179808"/>
              <a:ext cx="1772994" cy="544627"/>
            </a:xfrm>
            <a:prstGeom prst="rect">
              <a:avLst/>
            </a:prstGeom>
            <a:noFill/>
          </p:spPr>
          <p:txBody>
            <a:bodyPr wrap="square" lIns="36000" tIns="36000" rIns="36000" bIns="36000" rtlCol="0">
              <a:spAutoFit/>
            </a:bodyPr>
            <a:lstStyle/>
            <a:p>
              <a:pPr marL="180000" indent="-108000">
                <a:spcBef>
                  <a:spcPts val="800"/>
                </a:spcBef>
                <a:buClr>
                  <a:schemeClr val="accent1"/>
                </a:buClr>
                <a:buFont typeface="Arial" panose="020B0604020202020204" pitchFamily="34" charset="0"/>
                <a:buChar char=""/>
              </a:pPr>
              <a:r>
                <a:rPr lang="en-US" sz="1200"/>
                <a:t>Stable dividend paying stocks</a:t>
              </a:r>
            </a:p>
            <a:p>
              <a:pPr marL="180000" indent="-108000">
                <a:spcBef>
                  <a:spcPts val="800"/>
                </a:spcBef>
                <a:buClr>
                  <a:schemeClr val="accent1"/>
                </a:buClr>
                <a:buFont typeface="Arial" panose="020B0604020202020204" pitchFamily="34" charset="0"/>
                <a:buChar char=""/>
              </a:pPr>
              <a:r>
                <a:rPr lang="en-US" sz="1200"/>
                <a:t>Protected minority stakes</a:t>
              </a:r>
            </a:p>
          </p:txBody>
        </p:sp>
        <p:cxnSp>
          <p:nvCxnSpPr>
            <p:cNvPr id="51" name="Straight Connector 50">
              <a:extLst>
                <a:ext uri="{FF2B5EF4-FFF2-40B4-BE49-F238E27FC236}">
                  <a16:creationId xmlns:a16="http://schemas.microsoft.com/office/drawing/2014/main" id="{15CBE3B6-062C-795F-831E-19AC575E6657}"/>
                </a:ext>
              </a:extLst>
            </p:cNvPr>
            <p:cNvCxnSpPr>
              <a:cxnSpLocks/>
            </p:cNvCxnSpPr>
            <p:nvPr/>
          </p:nvCxnSpPr>
          <p:spPr>
            <a:xfrm>
              <a:off x="6596065" y="3847511"/>
              <a:ext cx="0" cy="10440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884876EE-FAF9-8993-CF18-778D99B9D494}"/>
                </a:ext>
              </a:extLst>
            </p:cNvPr>
            <p:cNvSpPr txBox="1"/>
            <p:nvPr/>
          </p:nvSpPr>
          <p:spPr>
            <a:xfrm>
              <a:off x="8970511" y="3882884"/>
              <a:ext cx="1236011" cy="276999"/>
            </a:xfrm>
            <a:prstGeom prst="rect">
              <a:avLst/>
            </a:prstGeom>
            <a:noFill/>
          </p:spPr>
          <p:txBody>
            <a:bodyPr wrap="none" rtlCol="0">
              <a:spAutoFit/>
            </a:bodyPr>
            <a:lstStyle/>
            <a:p>
              <a:pPr algn="ctr"/>
              <a:r>
                <a:rPr lang="en-US" sz="1200" b="1">
                  <a:solidFill>
                    <a:srgbClr val="909DD9"/>
                  </a:solidFill>
                </a:rPr>
                <a:t>Capital Preservation</a:t>
              </a:r>
            </a:p>
          </p:txBody>
        </p:sp>
        <p:sp>
          <p:nvSpPr>
            <p:cNvPr id="53" name="TextBox 52">
              <a:extLst>
                <a:ext uri="{FF2B5EF4-FFF2-40B4-BE49-F238E27FC236}">
                  <a16:creationId xmlns:a16="http://schemas.microsoft.com/office/drawing/2014/main" id="{755B1EB6-C1E5-9DB2-C909-9899967A90BD}"/>
                </a:ext>
              </a:extLst>
            </p:cNvPr>
            <p:cNvSpPr txBox="1"/>
            <p:nvPr/>
          </p:nvSpPr>
          <p:spPr>
            <a:xfrm>
              <a:off x="8665127" y="4169742"/>
              <a:ext cx="1870678" cy="748923"/>
            </a:xfrm>
            <a:prstGeom prst="rect">
              <a:avLst/>
            </a:prstGeom>
            <a:noFill/>
          </p:spPr>
          <p:txBody>
            <a:bodyPr wrap="square" rtlCol="0">
              <a:spAutoFit/>
            </a:bodyPr>
            <a:lstStyle/>
            <a:p>
              <a:pPr marL="180000" indent="-108000">
                <a:spcBef>
                  <a:spcPts val="800"/>
                </a:spcBef>
                <a:buClr>
                  <a:schemeClr val="accent1"/>
                </a:buClr>
                <a:buFont typeface="Arial" panose="020B0604020202020204" pitchFamily="34" charset="0"/>
                <a:buChar char=""/>
              </a:pPr>
              <a:r>
                <a:rPr lang="en-US" sz="1200"/>
                <a:t>Low-risk approach</a:t>
              </a:r>
            </a:p>
            <a:p>
              <a:pPr marL="180000" indent="-108000">
                <a:spcBef>
                  <a:spcPts val="800"/>
                </a:spcBef>
                <a:buClr>
                  <a:schemeClr val="accent1"/>
                </a:buClr>
                <a:buFont typeface="Arial" panose="020B0604020202020204" pitchFamily="34" charset="0"/>
                <a:buChar char=""/>
              </a:pPr>
              <a:r>
                <a:rPr lang="en-US" sz="1200"/>
                <a:t>Effective cash management generating stable returns</a:t>
              </a:r>
            </a:p>
          </p:txBody>
        </p:sp>
        <p:grpSp>
          <p:nvGrpSpPr>
            <p:cNvPr id="4" name="Group 3">
              <a:extLst>
                <a:ext uri="{FF2B5EF4-FFF2-40B4-BE49-F238E27FC236}">
                  <a16:creationId xmlns:a16="http://schemas.microsoft.com/office/drawing/2014/main" id="{F5A9B721-33AA-B991-C198-0C19F87F546E}"/>
                </a:ext>
              </a:extLst>
            </p:cNvPr>
            <p:cNvGrpSpPr/>
            <p:nvPr/>
          </p:nvGrpSpPr>
          <p:grpSpPr>
            <a:xfrm>
              <a:off x="2084779" y="3727224"/>
              <a:ext cx="2147142" cy="766373"/>
              <a:chOff x="3358500" y="3873540"/>
              <a:chExt cx="2147142" cy="766373"/>
            </a:xfrm>
          </p:grpSpPr>
          <p:sp>
            <p:nvSpPr>
              <p:cNvPr id="32" name="Rectangle: Rounded Corners 31">
                <a:extLst>
                  <a:ext uri="{FF2B5EF4-FFF2-40B4-BE49-F238E27FC236}">
                    <a16:creationId xmlns:a16="http://schemas.microsoft.com/office/drawing/2014/main" id="{00008A27-8866-327F-0670-DCDA0F757C5E}"/>
                  </a:ext>
                </a:extLst>
              </p:cNvPr>
              <p:cNvSpPr/>
              <p:nvPr/>
            </p:nvSpPr>
            <p:spPr>
              <a:xfrm>
                <a:off x="3358500" y="3873540"/>
                <a:ext cx="2147142" cy="766373"/>
              </a:xfrm>
              <a:prstGeom prst="roundRect">
                <a:avLst>
                  <a:gd name="adj" fmla="val 20756"/>
                </a:avLst>
              </a:prstGeom>
              <a:solidFill>
                <a:srgbClr val="232F67"/>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rtlCol="0" anchor="ctr"/>
              <a:lstStyle/>
              <a:p>
                <a:pPr algn="ctr"/>
                <a:r>
                  <a:rPr lang="en-US" sz="1400" b="1">
                    <a:solidFill>
                      <a:schemeClr val="bg1"/>
                    </a:solidFill>
                  </a:rPr>
                  <a:t>Complementary</a:t>
                </a:r>
              </a:p>
              <a:p>
                <a:pPr algn="ctr"/>
                <a:r>
                  <a:rPr lang="en-US" sz="1400" b="1">
                    <a:solidFill>
                      <a:schemeClr val="bg1"/>
                    </a:solidFill>
                  </a:rPr>
                  <a:t>yield-generating assets</a:t>
                </a:r>
              </a:p>
            </p:txBody>
          </p:sp>
          <p:sp>
            <p:nvSpPr>
              <p:cNvPr id="33" name="Oval 32">
                <a:extLst>
                  <a:ext uri="{FF2B5EF4-FFF2-40B4-BE49-F238E27FC236}">
                    <a16:creationId xmlns:a16="http://schemas.microsoft.com/office/drawing/2014/main" id="{A2819992-8779-7B33-D393-EDF534354C72}"/>
                  </a:ext>
                </a:extLst>
              </p:cNvPr>
              <p:cNvSpPr/>
              <p:nvPr/>
            </p:nvSpPr>
            <p:spPr>
              <a:xfrm>
                <a:off x="3449343" y="4135563"/>
                <a:ext cx="238918" cy="238918"/>
              </a:xfrm>
              <a:prstGeom prst="ellipse">
                <a:avLst/>
              </a:prstGeom>
              <a:no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t>2</a:t>
                </a:r>
              </a:p>
            </p:txBody>
          </p:sp>
        </p:grpSp>
      </p:grpSp>
      <p:sp>
        <p:nvSpPr>
          <p:cNvPr id="7" name="Rectangle: Rounded Corners 6">
            <a:extLst>
              <a:ext uri="{FF2B5EF4-FFF2-40B4-BE49-F238E27FC236}">
                <a16:creationId xmlns:a16="http://schemas.microsoft.com/office/drawing/2014/main" id="{5D3A4739-E90D-176D-8C8C-BFC2BAAAA1AD}"/>
              </a:ext>
            </a:extLst>
          </p:cNvPr>
          <p:cNvSpPr/>
          <p:nvPr/>
        </p:nvSpPr>
        <p:spPr>
          <a:xfrm>
            <a:off x="3699097" y="5025861"/>
            <a:ext cx="7001857" cy="1306293"/>
          </a:xfrm>
          <a:prstGeom prst="roundRect">
            <a:avLst/>
          </a:prstGeom>
          <a:solidFill>
            <a:schemeClr val="bg1">
              <a:lumMod val="95000"/>
            </a:schemeClr>
          </a:solidFill>
          <a:ln w="31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p>
        </p:txBody>
      </p:sp>
      <p:cxnSp>
        <p:nvCxnSpPr>
          <p:cNvPr id="59" name="Straight Connector 58">
            <a:extLst>
              <a:ext uri="{FF2B5EF4-FFF2-40B4-BE49-F238E27FC236}">
                <a16:creationId xmlns:a16="http://schemas.microsoft.com/office/drawing/2014/main" id="{213D9AF7-4A48-4FB4-C36C-9B45F894C629}"/>
              </a:ext>
            </a:extLst>
          </p:cNvPr>
          <p:cNvCxnSpPr>
            <a:cxnSpLocks/>
          </p:cNvCxnSpPr>
          <p:nvPr/>
        </p:nvCxnSpPr>
        <p:spPr>
          <a:xfrm>
            <a:off x="8336799" y="5142297"/>
            <a:ext cx="0" cy="11160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C0F6FB4D-43DE-CA8E-3EF5-E6956BFCAC46}"/>
              </a:ext>
            </a:extLst>
          </p:cNvPr>
          <p:cNvSpPr txBox="1"/>
          <p:nvPr/>
        </p:nvSpPr>
        <p:spPr>
          <a:xfrm>
            <a:off x="4474483" y="5086707"/>
            <a:ext cx="622991" cy="276999"/>
          </a:xfrm>
          <a:prstGeom prst="rect">
            <a:avLst/>
          </a:prstGeom>
          <a:noFill/>
        </p:spPr>
        <p:txBody>
          <a:bodyPr wrap="none" rtlCol="0">
            <a:spAutoFit/>
          </a:bodyPr>
          <a:lstStyle/>
          <a:p>
            <a:pPr algn="ctr"/>
            <a:r>
              <a:rPr lang="en-US" sz="1200" b="1"/>
              <a:t>People</a:t>
            </a:r>
          </a:p>
        </p:txBody>
      </p:sp>
      <p:sp>
        <p:nvSpPr>
          <p:cNvPr id="61" name="TextBox 60">
            <a:extLst>
              <a:ext uri="{FF2B5EF4-FFF2-40B4-BE49-F238E27FC236}">
                <a16:creationId xmlns:a16="http://schemas.microsoft.com/office/drawing/2014/main" id="{F16B71C9-3B99-8E43-5AB2-64209821B0D5}"/>
              </a:ext>
            </a:extLst>
          </p:cNvPr>
          <p:cNvSpPr txBox="1"/>
          <p:nvPr/>
        </p:nvSpPr>
        <p:spPr>
          <a:xfrm>
            <a:off x="6711535" y="5086707"/>
            <a:ext cx="803170" cy="276999"/>
          </a:xfrm>
          <a:prstGeom prst="rect">
            <a:avLst/>
          </a:prstGeom>
          <a:noFill/>
        </p:spPr>
        <p:txBody>
          <a:bodyPr wrap="none" rtlCol="0">
            <a:spAutoFit/>
          </a:bodyPr>
          <a:lstStyle/>
          <a:p>
            <a:pPr algn="ctr"/>
            <a:r>
              <a:rPr lang="en-US" sz="1200" b="1"/>
              <a:t>Processes</a:t>
            </a:r>
          </a:p>
        </p:txBody>
      </p:sp>
      <p:sp>
        <p:nvSpPr>
          <p:cNvPr id="62" name="TextBox 61">
            <a:extLst>
              <a:ext uri="{FF2B5EF4-FFF2-40B4-BE49-F238E27FC236}">
                <a16:creationId xmlns:a16="http://schemas.microsoft.com/office/drawing/2014/main" id="{34A4FA83-26A6-246B-4E17-FE067869A2FF}"/>
              </a:ext>
            </a:extLst>
          </p:cNvPr>
          <p:cNvSpPr txBox="1"/>
          <p:nvPr/>
        </p:nvSpPr>
        <p:spPr>
          <a:xfrm>
            <a:off x="9108841" y="5086707"/>
            <a:ext cx="698910" cy="276999"/>
          </a:xfrm>
          <a:prstGeom prst="rect">
            <a:avLst/>
          </a:prstGeom>
          <a:noFill/>
        </p:spPr>
        <p:txBody>
          <a:bodyPr wrap="none" rtlCol="0">
            <a:spAutoFit/>
          </a:bodyPr>
          <a:lstStyle/>
          <a:p>
            <a:pPr algn="ctr"/>
            <a:r>
              <a:rPr lang="en-US" sz="1200" b="1"/>
              <a:t>Systems</a:t>
            </a:r>
          </a:p>
        </p:txBody>
      </p:sp>
      <p:sp>
        <p:nvSpPr>
          <p:cNvPr id="63" name="TextBox 62">
            <a:extLst>
              <a:ext uri="{FF2B5EF4-FFF2-40B4-BE49-F238E27FC236}">
                <a16:creationId xmlns:a16="http://schemas.microsoft.com/office/drawing/2014/main" id="{AD0C3DA6-0B41-6C10-89B1-4199FB32CAE2}"/>
              </a:ext>
            </a:extLst>
          </p:cNvPr>
          <p:cNvSpPr txBox="1"/>
          <p:nvPr/>
        </p:nvSpPr>
        <p:spPr>
          <a:xfrm>
            <a:off x="3806498" y="5313153"/>
            <a:ext cx="2128085" cy="913959"/>
          </a:xfrm>
          <a:prstGeom prst="rect">
            <a:avLst/>
          </a:prstGeom>
          <a:noFill/>
        </p:spPr>
        <p:txBody>
          <a:bodyPr wrap="square" lIns="36000" tIns="36000" rIns="36000" bIns="36000" rtlCol="0">
            <a:spAutoFit/>
          </a:bodyPr>
          <a:lstStyle/>
          <a:p>
            <a:pPr marL="180000" indent="-108000">
              <a:spcBef>
                <a:spcPts val="800"/>
              </a:spcBef>
              <a:buClr>
                <a:schemeClr val="accent1"/>
              </a:buClr>
              <a:buFont typeface="Arial" panose="020B0604020202020204" pitchFamily="34" charset="0"/>
              <a:buChar char=""/>
            </a:pPr>
            <a:r>
              <a:rPr lang="en-US" sz="1200"/>
              <a:t>Investing in skilled investment </a:t>
            </a:r>
            <a:br>
              <a:rPr lang="en-US" sz="1200"/>
            </a:br>
            <a:r>
              <a:rPr lang="en-US" sz="1200"/>
              <a:t>professionals</a:t>
            </a:r>
          </a:p>
          <a:p>
            <a:pPr marL="180000" indent="-108000">
              <a:spcBef>
                <a:spcPts val="800"/>
              </a:spcBef>
              <a:buClr>
                <a:schemeClr val="accent1"/>
              </a:buClr>
              <a:buFont typeface="Arial" panose="020B0604020202020204" pitchFamily="34" charset="0"/>
              <a:buChar char=""/>
            </a:pPr>
            <a:r>
              <a:rPr lang="en-US" sz="1200"/>
              <a:t>Optimized organizational  structure</a:t>
            </a:r>
          </a:p>
        </p:txBody>
      </p:sp>
      <p:sp>
        <p:nvSpPr>
          <p:cNvPr id="64" name="TextBox 63">
            <a:extLst>
              <a:ext uri="{FF2B5EF4-FFF2-40B4-BE49-F238E27FC236}">
                <a16:creationId xmlns:a16="http://schemas.microsoft.com/office/drawing/2014/main" id="{447277E2-2536-5D9A-D64A-0921E8D75FEB}"/>
              </a:ext>
            </a:extLst>
          </p:cNvPr>
          <p:cNvSpPr txBox="1"/>
          <p:nvPr/>
        </p:nvSpPr>
        <p:spPr>
          <a:xfrm>
            <a:off x="5966261" y="5304791"/>
            <a:ext cx="2287256" cy="862663"/>
          </a:xfrm>
          <a:prstGeom prst="rect">
            <a:avLst/>
          </a:prstGeom>
          <a:noFill/>
        </p:spPr>
        <p:txBody>
          <a:bodyPr wrap="square" lIns="36000" tIns="36000" rIns="36000" bIns="36000" rtlCol="0">
            <a:spAutoFit/>
          </a:bodyPr>
          <a:lstStyle>
            <a:defPPr>
              <a:defRPr lang="en-US"/>
            </a:defPPr>
            <a:lvl1pPr marL="180000" indent="-108000">
              <a:spcBef>
                <a:spcPts val="200"/>
              </a:spcBef>
              <a:spcAft>
                <a:spcPts val="200"/>
              </a:spcAft>
              <a:buClr>
                <a:schemeClr val="accent1"/>
              </a:buClr>
              <a:buFont typeface="Arial" panose="020B0604020202020204" pitchFamily="34" charset="0"/>
              <a:buChar char=""/>
              <a:defRPr sz="900"/>
            </a:lvl1pPr>
          </a:lstStyle>
          <a:p>
            <a:r>
              <a:rPr lang="en-US" sz="1200"/>
              <a:t>Robust due diligence and investment committee processes</a:t>
            </a:r>
          </a:p>
          <a:p>
            <a:r>
              <a:rPr lang="en-US" sz="1200"/>
              <a:t>Governance and oversight</a:t>
            </a:r>
          </a:p>
        </p:txBody>
      </p:sp>
      <p:sp>
        <p:nvSpPr>
          <p:cNvPr id="65" name="TextBox 64">
            <a:extLst>
              <a:ext uri="{FF2B5EF4-FFF2-40B4-BE49-F238E27FC236}">
                <a16:creationId xmlns:a16="http://schemas.microsoft.com/office/drawing/2014/main" id="{072E3182-2C1A-F1F1-693E-F5733F88E409}"/>
              </a:ext>
            </a:extLst>
          </p:cNvPr>
          <p:cNvSpPr txBox="1"/>
          <p:nvPr/>
        </p:nvSpPr>
        <p:spPr>
          <a:xfrm>
            <a:off x="8291950" y="5313770"/>
            <a:ext cx="2305566" cy="626701"/>
          </a:xfrm>
          <a:prstGeom prst="rect">
            <a:avLst/>
          </a:prstGeom>
          <a:noFill/>
        </p:spPr>
        <p:txBody>
          <a:bodyPr wrap="square" lIns="36000" tIns="36000" rIns="36000" bIns="36000" rtlCol="0">
            <a:spAutoFit/>
          </a:bodyPr>
          <a:lstStyle/>
          <a:p>
            <a:pPr marL="180000" indent="-108000">
              <a:spcBef>
                <a:spcPts val="200"/>
              </a:spcBef>
              <a:spcAft>
                <a:spcPts val="200"/>
              </a:spcAft>
              <a:buClr>
                <a:schemeClr val="accent1"/>
              </a:buClr>
              <a:buFont typeface="Arial" panose="020B0604020202020204" pitchFamily="34" charset="0"/>
              <a:buChar char=""/>
            </a:pPr>
            <a:r>
              <a:rPr lang="en-US" sz="1200"/>
              <a:t>Enabling platforms (IR CRM, best-in-class market intelligence, secure data rooms, etc.)</a:t>
            </a:r>
          </a:p>
        </p:txBody>
      </p:sp>
      <p:cxnSp>
        <p:nvCxnSpPr>
          <p:cNvPr id="67" name="Straight Connector 66">
            <a:extLst>
              <a:ext uri="{FF2B5EF4-FFF2-40B4-BE49-F238E27FC236}">
                <a16:creationId xmlns:a16="http://schemas.microsoft.com/office/drawing/2014/main" id="{D3F1B802-9172-9E49-EFD9-18A9C2F2C02B}"/>
              </a:ext>
            </a:extLst>
          </p:cNvPr>
          <p:cNvCxnSpPr>
            <a:cxnSpLocks/>
          </p:cNvCxnSpPr>
          <p:nvPr/>
        </p:nvCxnSpPr>
        <p:spPr>
          <a:xfrm>
            <a:off x="5935447" y="5133418"/>
            <a:ext cx="0" cy="11160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57" name="Oval 56">
            <a:extLst>
              <a:ext uri="{FF2B5EF4-FFF2-40B4-BE49-F238E27FC236}">
                <a16:creationId xmlns:a16="http://schemas.microsoft.com/office/drawing/2014/main" id="{CFC9FCEF-516C-B7AD-E95C-041FAA1EC666}"/>
              </a:ext>
            </a:extLst>
          </p:cNvPr>
          <p:cNvSpPr/>
          <p:nvPr/>
        </p:nvSpPr>
        <p:spPr>
          <a:xfrm>
            <a:off x="3682488" y="3258100"/>
            <a:ext cx="420702" cy="385759"/>
          </a:xfrm>
          <a:prstGeom prst="ellipse">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US" b="1"/>
              <a:t>2</a:t>
            </a:r>
            <a:endParaRPr lang="en-AE" b="1"/>
          </a:p>
        </p:txBody>
      </p:sp>
      <p:sp>
        <p:nvSpPr>
          <p:cNvPr id="58" name="Oval 57">
            <a:extLst>
              <a:ext uri="{FF2B5EF4-FFF2-40B4-BE49-F238E27FC236}">
                <a16:creationId xmlns:a16="http://schemas.microsoft.com/office/drawing/2014/main" id="{C145B187-BB60-B508-F7DC-BFE3EB244A88}"/>
              </a:ext>
            </a:extLst>
          </p:cNvPr>
          <p:cNvSpPr/>
          <p:nvPr/>
        </p:nvSpPr>
        <p:spPr>
          <a:xfrm>
            <a:off x="8401365" y="3268454"/>
            <a:ext cx="420702" cy="385759"/>
          </a:xfrm>
          <a:prstGeom prst="ellipse">
            <a:avLst/>
          </a:prstGeom>
          <a:solidFill>
            <a:srgbClr val="909DD9"/>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t>3</a:t>
            </a:r>
            <a:endParaRPr lang="en-AE" b="1"/>
          </a:p>
        </p:txBody>
      </p:sp>
      <p:sp>
        <p:nvSpPr>
          <p:cNvPr id="66" name="Oval 65">
            <a:extLst>
              <a:ext uri="{FF2B5EF4-FFF2-40B4-BE49-F238E27FC236}">
                <a16:creationId xmlns:a16="http://schemas.microsoft.com/office/drawing/2014/main" id="{1C0CB7AE-9D5F-7C0F-367D-C558DD2BC586}"/>
              </a:ext>
            </a:extLst>
          </p:cNvPr>
          <p:cNvSpPr/>
          <p:nvPr/>
        </p:nvSpPr>
        <p:spPr>
          <a:xfrm>
            <a:off x="3661537" y="1494812"/>
            <a:ext cx="420702" cy="385759"/>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t>1</a:t>
            </a:r>
            <a:endParaRPr lang="en-AE" b="1"/>
          </a:p>
        </p:txBody>
      </p:sp>
    </p:spTree>
    <p:extLst>
      <p:ext uri="{BB962C8B-B14F-4D97-AF65-F5344CB8AC3E}">
        <p14:creationId xmlns:p14="http://schemas.microsoft.com/office/powerpoint/2010/main" val="30865229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6EEA5344-F7D9-A4F6-0B60-3D9E11747F2E}"/>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6" progId="TCLayout.ActiveDocument.1">
                  <p:embed/>
                </p:oleObj>
              </mc:Choice>
              <mc:Fallback>
                <p:oleObj name="think-cell Slide" r:id="rId4" imgW="395" imgH="396" progId="TCLayout.ActiveDocument.1">
                  <p:embed/>
                  <p:pic>
                    <p:nvPicPr>
                      <p:cNvPr id="8" name="think-cell data - do not delete" hidden="1">
                        <a:extLst>
                          <a:ext uri="{FF2B5EF4-FFF2-40B4-BE49-F238E27FC236}">
                            <a16:creationId xmlns:a16="http://schemas.microsoft.com/office/drawing/2014/main" id="{6EEA5344-F7D9-A4F6-0B60-3D9E11747F2E}"/>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B1D14E18-00C5-3160-0378-2F9451E60091}"/>
              </a:ext>
            </a:extLst>
          </p:cNvPr>
          <p:cNvSpPr>
            <a:spLocks noGrp="1"/>
          </p:cNvSpPr>
          <p:nvPr>
            <p:ph type="title"/>
          </p:nvPr>
        </p:nvSpPr>
        <p:spPr>
          <a:xfrm>
            <a:off x="433388" y="533443"/>
            <a:ext cx="9807994" cy="387798"/>
          </a:xfrm>
        </p:spPr>
        <p:txBody>
          <a:bodyPr vert="horz" lIns="0" tIns="0" rIns="0" bIns="0" rtlCol="0" anchor="t">
            <a:noAutofit/>
          </a:bodyPr>
          <a:lstStyle/>
          <a:p>
            <a:r>
              <a:rPr lang="en-US" b="0" spc="300">
                <a:solidFill>
                  <a:srgbClr val="002060"/>
                </a:solidFill>
                <a:latin typeface="Bahnschrift SemiBold Condensed" panose="020B0502040204020203" pitchFamily="34" charset="0"/>
              </a:rPr>
              <a:t>strategic shift to long-term growth through private equity</a:t>
            </a:r>
          </a:p>
        </p:txBody>
      </p:sp>
      <p:sp>
        <p:nvSpPr>
          <p:cNvPr id="3" name="Text Placeholder 2">
            <a:extLst>
              <a:ext uri="{FF2B5EF4-FFF2-40B4-BE49-F238E27FC236}">
                <a16:creationId xmlns:a16="http://schemas.microsoft.com/office/drawing/2014/main" id="{C70B723A-EC0B-FCE2-7589-2604239F3787}"/>
              </a:ext>
            </a:extLst>
          </p:cNvPr>
          <p:cNvSpPr>
            <a:spLocks noGrp="1"/>
          </p:cNvSpPr>
          <p:nvPr>
            <p:ph type="body" sz="quarter" idx="10"/>
          </p:nvPr>
        </p:nvSpPr>
        <p:spPr>
          <a:xfrm>
            <a:off x="442912" y="1046375"/>
            <a:ext cx="10034587" cy="578927"/>
          </a:xfrm>
          <a:noFill/>
        </p:spPr>
        <p:txBody>
          <a:bodyPr vert="horz" wrap="square" lIns="0" tIns="0" rIns="0" bIns="0" rtlCol="0">
            <a:noAutofit/>
          </a:bodyPr>
          <a:lstStyle/>
          <a:p>
            <a:r>
              <a:rPr lang="en-US" sz="1600"/>
              <a:t>Eshraq targets investing into 1-2 high-growth businesses per-year, with a medium-term objective of yielding attractive cash flows as assets mature and become ready to exit.</a:t>
            </a:r>
          </a:p>
        </p:txBody>
      </p:sp>
      <p:sp>
        <p:nvSpPr>
          <p:cNvPr id="1138" name="TextBox 1137">
            <a:extLst>
              <a:ext uri="{FF2B5EF4-FFF2-40B4-BE49-F238E27FC236}">
                <a16:creationId xmlns:a16="http://schemas.microsoft.com/office/drawing/2014/main" id="{7BC2D64B-5824-1F4C-68C2-368AF8DEE4C7}"/>
              </a:ext>
            </a:extLst>
          </p:cNvPr>
          <p:cNvSpPr txBox="1"/>
          <p:nvPr/>
        </p:nvSpPr>
        <p:spPr>
          <a:xfrm>
            <a:off x="4288064" y="4684894"/>
            <a:ext cx="1393163" cy="415498"/>
          </a:xfrm>
          <a:prstGeom prst="rect">
            <a:avLst/>
          </a:prstGeom>
          <a:noFill/>
        </p:spPr>
        <p:txBody>
          <a:bodyPr vert="horz" wrap="square" lIns="0" tIns="0" rIns="0" bIns="0" rtlCol="0" anchor="ctr">
            <a:noAutofit/>
          </a:bodyPr>
          <a:lstStyle/>
          <a:p>
            <a:pPr marL="72000" algn="ctr">
              <a:spcBef>
                <a:spcPts val="800"/>
              </a:spcBef>
              <a:buClr>
                <a:schemeClr val="accent2"/>
              </a:buClr>
            </a:pPr>
            <a:endParaRPr lang="en-US" sz="1050"/>
          </a:p>
        </p:txBody>
      </p:sp>
      <p:grpSp>
        <p:nvGrpSpPr>
          <p:cNvPr id="53" name="Group 52">
            <a:extLst>
              <a:ext uri="{FF2B5EF4-FFF2-40B4-BE49-F238E27FC236}">
                <a16:creationId xmlns:a16="http://schemas.microsoft.com/office/drawing/2014/main" id="{E601F791-A187-3A0A-A3AD-23324D530BFB}"/>
              </a:ext>
            </a:extLst>
          </p:cNvPr>
          <p:cNvGrpSpPr/>
          <p:nvPr/>
        </p:nvGrpSpPr>
        <p:grpSpPr>
          <a:xfrm>
            <a:off x="2395532" y="2302146"/>
            <a:ext cx="1982362" cy="932297"/>
            <a:chOff x="8338087" y="4215080"/>
            <a:chExt cx="2621067" cy="1576134"/>
          </a:xfrm>
        </p:grpSpPr>
        <p:grpSp>
          <p:nvGrpSpPr>
            <p:cNvPr id="14" name="Group 13">
              <a:extLst>
                <a:ext uri="{FF2B5EF4-FFF2-40B4-BE49-F238E27FC236}">
                  <a16:creationId xmlns:a16="http://schemas.microsoft.com/office/drawing/2014/main" id="{48A16A58-46FD-3992-FB38-A1AF761BFEA0}"/>
                </a:ext>
              </a:extLst>
            </p:cNvPr>
            <p:cNvGrpSpPr/>
            <p:nvPr/>
          </p:nvGrpSpPr>
          <p:grpSpPr>
            <a:xfrm>
              <a:off x="8340273" y="4215080"/>
              <a:ext cx="2618881" cy="1576134"/>
              <a:chOff x="6485890" y="2175454"/>
              <a:chExt cx="2610481" cy="2049356"/>
            </a:xfrm>
          </p:grpSpPr>
          <p:sp>
            <p:nvSpPr>
              <p:cNvPr id="15" name="TextBox 14">
                <a:extLst>
                  <a:ext uri="{FF2B5EF4-FFF2-40B4-BE49-F238E27FC236}">
                    <a16:creationId xmlns:a16="http://schemas.microsoft.com/office/drawing/2014/main" id="{737DBC79-C644-BC58-3EF2-0FD5B63C1AD6}"/>
                  </a:ext>
                </a:extLst>
              </p:cNvPr>
              <p:cNvSpPr txBox="1"/>
              <p:nvPr/>
            </p:nvSpPr>
            <p:spPr>
              <a:xfrm>
                <a:off x="6485890" y="2645438"/>
                <a:ext cx="2610481" cy="1579372"/>
              </a:xfrm>
              <a:prstGeom prst="round2DiagRect">
                <a:avLst/>
              </a:prstGeom>
              <a:solidFill>
                <a:schemeClr val="bg1">
                  <a:lumMod val="95000"/>
                </a:schemeClr>
              </a:solidFill>
            </p:spPr>
            <p:txBody>
              <a:bodyPr vert="horz" wrap="square" lIns="0" tIns="108000" rIns="0" bIns="0" rtlCol="0" anchor="t">
                <a:noAutofit/>
              </a:bodyPr>
              <a:lstStyle/>
              <a:p>
                <a:pPr marL="72000">
                  <a:spcBef>
                    <a:spcPts val="800"/>
                  </a:spcBef>
                  <a:buClr>
                    <a:schemeClr val="accent2"/>
                  </a:buClr>
                </a:pPr>
                <a:endParaRPr lang="en-GB" sz="1100"/>
              </a:p>
            </p:txBody>
          </p:sp>
          <p:sp>
            <p:nvSpPr>
              <p:cNvPr id="16" name="TextBox 15">
                <a:extLst>
                  <a:ext uri="{FF2B5EF4-FFF2-40B4-BE49-F238E27FC236}">
                    <a16:creationId xmlns:a16="http://schemas.microsoft.com/office/drawing/2014/main" id="{653E9D57-6ECB-9FEA-7956-4674DFBB1B2D}"/>
                  </a:ext>
                </a:extLst>
              </p:cNvPr>
              <p:cNvSpPr txBox="1"/>
              <p:nvPr/>
            </p:nvSpPr>
            <p:spPr>
              <a:xfrm>
                <a:off x="6485890" y="2175454"/>
                <a:ext cx="2610481" cy="578927"/>
              </a:xfrm>
              <a:prstGeom prst="round2DiagRect">
                <a:avLst/>
              </a:prstGeom>
              <a:solidFill>
                <a:schemeClr val="accent2">
                  <a:lumMod val="20000"/>
                  <a:lumOff val="80000"/>
                </a:schemeClr>
              </a:solidFill>
            </p:spPr>
            <p:txBody>
              <a:bodyPr vert="horz" wrap="square" lIns="36000" tIns="36000" rIns="36000" bIns="36000" rtlCol="0" anchor="ctr">
                <a:noAutofit/>
              </a:bodyPr>
              <a:lstStyle/>
              <a:p>
                <a:pPr marL="72000" algn="ctr">
                  <a:spcBef>
                    <a:spcPts val="800"/>
                  </a:spcBef>
                  <a:buClr>
                    <a:schemeClr val="accent2"/>
                  </a:buClr>
                </a:pPr>
                <a:r>
                  <a:rPr lang="en-US" sz="1100" b="1"/>
                  <a:t>Geographic focus</a:t>
                </a:r>
              </a:p>
            </p:txBody>
          </p:sp>
        </p:grpSp>
        <p:grpSp>
          <p:nvGrpSpPr>
            <p:cNvPr id="19" name="Group 18">
              <a:extLst>
                <a:ext uri="{FF2B5EF4-FFF2-40B4-BE49-F238E27FC236}">
                  <a16:creationId xmlns:a16="http://schemas.microsoft.com/office/drawing/2014/main" id="{28359A80-1CFD-0C70-4778-E53980B20030}"/>
                </a:ext>
              </a:extLst>
            </p:cNvPr>
            <p:cNvGrpSpPr/>
            <p:nvPr/>
          </p:nvGrpSpPr>
          <p:grpSpPr>
            <a:xfrm>
              <a:off x="8665876" y="4679443"/>
              <a:ext cx="1891931" cy="716066"/>
              <a:chOff x="2282689" y="2703375"/>
              <a:chExt cx="1592773" cy="557103"/>
            </a:xfrm>
          </p:grpSpPr>
          <p:pic>
            <p:nvPicPr>
              <p:cNvPr id="1026" name="Picture 2" descr="United Arab Emirates Flag Stock Illustration - Download Image Now - United  Arab Emirates Flag, Circle, Flag - iStock">
                <a:extLst>
                  <a:ext uri="{FF2B5EF4-FFF2-40B4-BE49-F238E27FC236}">
                    <a16:creationId xmlns:a16="http://schemas.microsoft.com/office/drawing/2014/main" id="{436BD91A-16B3-B7E0-519E-C0E1EB90B2C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2689" y="2772271"/>
                <a:ext cx="403611" cy="395698"/>
              </a:xfrm>
              <a:prstGeom prst="rect">
                <a:avLst/>
              </a:prstGeom>
              <a:noFill/>
              <a:extLst>
                <a:ext uri="{909E8E84-426E-40DD-AFC4-6F175D3DCCD1}">
                  <a14:hiddenFill xmlns:a14="http://schemas.microsoft.com/office/drawing/2010/main">
                    <a:solidFill>
                      <a:srgbClr val="FFFFFF"/>
                    </a:solidFill>
                  </a14:hiddenFill>
                </a:ext>
              </a:extLst>
            </p:spPr>
          </p:pic>
          <p:pic>
            <p:nvPicPr>
              <p:cNvPr id="63" name="Graphic 62" descr="Add with solid fill">
                <a:extLst>
                  <a:ext uri="{FF2B5EF4-FFF2-40B4-BE49-F238E27FC236}">
                    <a16:creationId xmlns:a16="http://schemas.microsoft.com/office/drawing/2014/main" id="{97CC53C8-3FEA-B953-3375-EB996B3FDE2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750587" y="2905715"/>
                <a:ext cx="135884" cy="135884"/>
              </a:xfrm>
              <a:prstGeom prst="rect">
                <a:avLst/>
              </a:prstGeom>
            </p:spPr>
          </p:pic>
          <p:grpSp>
            <p:nvGrpSpPr>
              <p:cNvPr id="1187" name="Group 1186">
                <a:extLst>
                  <a:ext uri="{FF2B5EF4-FFF2-40B4-BE49-F238E27FC236}">
                    <a16:creationId xmlns:a16="http://schemas.microsoft.com/office/drawing/2014/main" id="{F0A830CF-40A2-5D2D-71CD-33B1611B5906}"/>
                  </a:ext>
                </a:extLst>
              </p:cNvPr>
              <p:cNvGrpSpPr/>
              <p:nvPr/>
            </p:nvGrpSpPr>
            <p:grpSpPr>
              <a:xfrm>
                <a:off x="2965030" y="2703375"/>
                <a:ext cx="910432" cy="557103"/>
                <a:chOff x="2856198" y="2497810"/>
                <a:chExt cx="910432" cy="557103"/>
              </a:xfrm>
            </p:grpSpPr>
            <p:pic>
              <p:nvPicPr>
                <p:cNvPr id="1028" name="Picture 4" descr="Saudi Arabia flag icon - Country flags">
                  <a:extLst>
                    <a:ext uri="{FF2B5EF4-FFF2-40B4-BE49-F238E27FC236}">
                      <a16:creationId xmlns:a16="http://schemas.microsoft.com/office/drawing/2014/main" id="{FB9BB071-7A23-5603-40CD-9475CDAF3FBF}"/>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856198" y="2497810"/>
                  <a:ext cx="252000" cy="2520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Kuwait flag circle shape. Flag of Kuwait round shape 27481687 Vector Art at  Vecteezy">
                  <a:extLst>
                    <a:ext uri="{FF2B5EF4-FFF2-40B4-BE49-F238E27FC236}">
                      <a16:creationId xmlns:a16="http://schemas.microsoft.com/office/drawing/2014/main" id="{9B2F39DA-DB52-0B67-0BC5-36D423563B25}"/>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185414" y="2497810"/>
                  <a:ext cx="252000" cy="252000"/>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1024" descr="A red and white flag&#10;&#10;Description automatically generated">
                  <a:extLst>
                    <a:ext uri="{FF2B5EF4-FFF2-40B4-BE49-F238E27FC236}">
                      <a16:creationId xmlns:a16="http://schemas.microsoft.com/office/drawing/2014/main" id="{2CB57383-F48F-0546-A409-522BFEA1D275}"/>
                    </a:ext>
                  </a:extLst>
                </p:cNvPr>
                <p:cNvPicPr>
                  <a:picLocks noChangeAspect="1"/>
                </p:cNvPicPr>
                <p:nvPr/>
              </p:nvPicPr>
              <p:blipFill>
                <a:blip r:embed="rId11"/>
                <a:stretch>
                  <a:fillRect/>
                </a:stretch>
              </p:blipFill>
              <p:spPr>
                <a:xfrm>
                  <a:off x="3514630" y="2497810"/>
                  <a:ext cx="252000" cy="252000"/>
                </a:xfrm>
                <a:prstGeom prst="rect">
                  <a:avLst/>
                </a:prstGeom>
              </p:spPr>
            </p:pic>
            <p:pic>
              <p:nvPicPr>
                <p:cNvPr id="1029" name="Picture 1028" descr="A flag in a circle&#10;&#10;Description automatically generated">
                  <a:extLst>
                    <a:ext uri="{FF2B5EF4-FFF2-40B4-BE49-F238E27FC236}">
                      <a16:creationId xmlns:a16="http://schemas.microsoft.com/office/drawing/2014/main" id="{9E214BBE-98E9-D702-EFD2-DF33D44F8E63}"/>
                    </a:ext>
                  </a:extLst>
                </p:cNvPr>
                <p:cNvPicPr>
                  <a:picLocks noChangeAspect="1"/>
                </p:cNvPicPr>
                <p:nvPr/>
              </p:nvPicPr>
              <p:blipFill>
                <a:blip r:embed="rId12"/>
                <a:stretch>
                  <a:fillRect/>
                </a:stretch>
              </p:blipFill>
              <p:spPr>
                <a:xfrm>
                  <a:off x="3024919" y="2802913"/>
                  <a:ext cx="252000" cy="252000"/>
                </a:xfrm>
                <a:prstGeom prst="rect">
                  <a:avLst/>
                </a:prstGeom>
              </p:spPr>
            </p:pic>
            <p:pic>
              <p:nvPicPr>
                <p:cNvPr id="1032" name="Picture 1031" descr="A red white and green flag&#10;&#10;Description automatically generated">
                  <a:extLst>
                    <a:ext uri="{FF2B5EF4-FFF2-40B4-BE49-F238E27FC236}">
                      <a16:creationId xmlns:a16="http://schemas.microsoft.com/office/drawing/2014/main" id="{7EC4533C-5B81-BD2D-0B64-1E6CA4F7AF47}"/>
                    </a:ext>
                  </a:extLst>
                </p:cNvPr>
                <p:cNvPicPr>
                  <a:picLocks noChangeAspect="1"/>
                </p:cNvPicPr>
                <p:nvPr/>
              </p:nvPicPr>
              <p:blipFill>
                <a:blip r:embed="rId13"/>
                <a:stretch>
                  <a:fillRect/>
                </a:stretch>
              </p:blipFill>
              <p:spPr>
                <a:xfrm>
                  <a:off x="3354644" y="2802913"/>
                  <a:ext cx="252000" cy="252000"/>
                </a:xfrm>
                <a:prstGeom prst="rect">
                  <a:avLst/>
                </a:prstGeom>
              </p:spPr>
            </p:pic>
          </p:grpSp>
        </p:grpSp>
        <p:sp>
          <p:nvSpPr>
            <p:cNvPr id="1175" name="TextBox 1174">
              <a:extLst>
                <a:ext uri="{FF2B5EF4-FFF2-40B4-BE49-F238E27FC236}">
                  <a16:creationId xmlns:a16="http://schemas.microsoft.com/office/drawing/2014/main" id="{CFE80F2B-2B00-1BAB-EA39-71AA51B6ED68}"/>
                </a:ext>
              </a:extLst>
            </p:cNvPr>
            <p:cNvSpPr txBox="1"/>
            <p:nvPr/>
          </p:nvSpPr>
          <p:spPr>
            <a:xfrm>
              <a:off x="8338087" y="5347066"/>
              <a:ext cx="2610481" cy="352271"/>
            </a:xfrm>
            <a:prstGeom prst="rect">
              <a:avLst/>
            </a:prstGeom>
            <a:noFill/>
          </p:spPr>
          <p:txBody>
            <a:bodyPr vert="horz" wrap="square" lIns="0" tIns="0" rIns="0" bIns="0" rtlCol="0" anchor="ctr">
              <a:noAutofit/>
            </a:bodyPr>
            <a:lstStyle/>
            <a:p>
              <a:pPr marL="72000" algn="ctr">
                <a:spcBef>
                  <a:spcPts val="800"/>
                </a:spcBef>
                <a:buClr>
                  <a:schemeClr val="accent2"/>
                </a:buClr>
              </a:pPr>
              <a:r>
                <a:rPr lang="en-US" sz="1100" b="1">
                  <a:solidFill>
                    <a:schemeClr val="accent1"/>
                  </a:solidFill>
                </a:rPr>
                <a:t>Focusing on UAE and GCC</a:t>
              </a:r>
            </a:p>
          </p:txBody>
        </p:sp>
      </p:grpSp>
      <p:sp>
        <p:nvSpPr>
          <p:cNvPr id="22" name="Rectangle: Top Corners Rounded 21">
            <a:extLst>
              <a:ext uri="{FF2B5EF4-FFF2-40B4-BE49-F238E27FC236}">
                <a16:creationId xmlns:a16="http://schemas.microsoft.com/office/drawing/2014/main" id="{AC16E3C9-441D-2CDD-0CED-C6FE4F617614}"/>
              </a:ext>
            </a:extLst>
          </p:cNvPr>
          <p:cNvSpPr/>
          <p:nvPr/>
        </p:nvSpPr>
        <p:spPr>
          <a:xfrm rot="5400000">
            <a:off x="3292015" y="-1136749"/>
            <a:ext cx="485640" cy="6177493"/>
          </a:xfrm>
          <a:prstGeom prst="round2SameRect">
            <a:avLst>
              <a:gd name="adj1" fmla="val 22311"/>
              <a:gd name="adj2" fmla="val 0"/>
            </a:avLst>
          </a:prstGeom>
          <a:solidFill>
            <a:schemeClr val="bg1">
              <a:lumMod val="95000"/>
            </a:schemeClr>
          </a:solidFill>
          <a:ln w="9525">
            <a:solidFill>
              <a:schemeClr val="accent4">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algn="ctr"/>
            <a:endParaRPr lang="en-US" sz="1200"/>
          </a:p>
        </p:txBody>
      </p:sp>
      <p:sp>
        <p:nvSpPr>
          <p:cNvPr id="24" name="TextBox 23">
            <a:extLst>
              <a:ext uri="{FF2B5EF4-FFF2-40B4-BE49-F238E27FC236}">
                <a16:creationId xmlns:a16="http://schemas.microsoft.com/office/drawing/2014/main" id="{44DD09CA-FA55-D2F9-69E2-E9DC2001F721}"/>
              </a:ext>
            </a:extLst>
          </p:cNvPr>
          <p:cNvSpPr txBox="1"/>
          <p:nvPr/>
        </p:nvSpPr>
        <p:spPr>
          <a:xfrm>
            <a:off x="955225" y="1707155"/>
            <a:ext cx="4354130" cy="485641"/>
          </a:xfrm>
          <a:prstGeom prst="rect">
            <a:avLst/>
          </a:prstGeom>
          <a:noFill/>
        </p:spPr>
        <p:txBody>
          <a:bodyPr vert="horz" wrap="square" lIns="0" tIns="0" rIns="0" bIns="0" rtlCol="0" anchor="ctr">
            <a:noAutofit/>
          </a:bodyPr>
          <a:lstStyle/>
          <a:p>
            <a:pPr marL="72000">
              <a:buClr>
                <a:schemeClr val="accent2"/>
              </a:buClr>
            </a:pPr>
            <a:r>
              <a:rPr lang="en-GB" sz="1600" b="1">
                <a:solidFill>
                  <a:schemeClr val="accent2">
                    <a:lumMod val="50000"/>
                  </a:schemeClr>
                </a:solidFill>
              </a:rPr>
              <a:t>Targeted activity</a:t>
            </a:r>
          </a:p>
        </p:txBody>
      </p:sp>
      <p:sp>
        <p:nvSpPr>
          <p:cNvPr id="27" name="Rectangle: Top Corners Rounded 26">
            <a:extLst>
              <a:ext uri="{FF2B5EF4-FFF2-40B4-BE49-F238E27FC236}">
                <a16:creationId xmlns:a16="http://schemas.microsoft.com/office/drawing/2014/main" id="{7F3E279B-962F-1655-B458-AAC9F1D7E38A}"/>
              </a:ext>
            </a:extLst>
          </p:cNvPr>
          <p:cNvSpPr/>
          <p:nvPr/>
        </p:nvSpPr>
        <p:spPr>
          <a:xfrm rot="5400000">
            <a:off x="3267135" y="551550"/>
            <a:ext cx="485640" cy="6177495"/>
          </a:xfrm>
          <a:prstGeom prst="round2SameRect">
            <a:avLst>
              <a:gd name="adj1" fmla="val 22311"/>
              <a:gd name="adj2" fmla="val 0"/>
            </a:avLst>
          </a:prstGeom>
          <a:solidFill>
            <a:schemeClr val="bg1">
              <a:lumMod val="95000"/>
            </a:schemeClr>
          </a:solidFill>
          <a:ln w="9525">
            <a:solidFill>
              <a:schemeClr val="accent4">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algn="ctr"/>
            <a:endParaRPr lang="en-US" sz="1200"/>
          </a:p>
        </p:txBody>
      </p:sp>
      <p:sp>
        <p:nvSpPr>
          <p:cNvPr id="29" name="TextBox 28">
            <a:extLst>
              <a:ext uri="{FF2B5EF4-FFF2-40B4-BE49-F238E27FC236}">
                <a16:creationId xmlns:a16="http://schemas.microsoft.com/office/drawing/2014/main" id="{C2FCB92D-605E-2AD1-1860-0BF921AD7480}"/>
              </a:ext>
            </a:extLst>
          </p:cNvPr>
          <p:cNvSpPr txBox="1"/>
          <p:nvPr/>
        </p:nvSpPr>
        <p:spPr>
          <a:xfrm>
            <a:off x="928224" y="3395455"/>
            <a:ext cx="4413575" cy="485641"/>
          </a:xfrm>
          <a:prstGeom prst="rect">
            <a:avLst/>
          </a:prstGeom>
          <a:noFill/>
        </p:spPr>
        <p:txBody>
          <a:bodyPr vert="horz" wrap="square" lIns="0" tIns="0" rIns="0" bIns="0" rtlCol="0" anchor="ctr">
            <a:noAutofit/>
          </a:bodyPr>
          <a:lstStyle/>
          <a:p>
            <a:pPr marL="72000">
              <a:buClr>
                <a:schemeClr val="accent2"/>
              </a:buClr>
            </a:pPr>
            <a:r>
              <a:rPr lang="en-US" sz="1600" b="1" i="0">
                <a:solidFill>
                  <a:schemeClr val="accent4"/>
                </a:solidFill>
                <a:effectLst/>
              </a:rPr>
              <a:t>Targeted outcomes</a:t>
            </a:r>
          </a:p>
        </p:txBody>
      </p:sp>
      <p:sp>
        <p:nvSpPr>
          <p:cNvPr id="38" name="Rectangle: Top Corners Rounded 37">
            <a:extLst>
              <a:ext uri="{FF2B5EF4-FFF2-40B4-BE49-F238E27FC236}">
                <a16:creationId xmlns:a16="http://schemas.microsoft.com/office/drawing/2014/main" id="{F6E8A29B-3E63-F7B3-F1EF-03A13520035C}"/>
              </a:ext>
            </a:extLst>
          </p:cNvPr>
          <p:cNvSpPr/>
          <p:nvPr/>
        </p:nvSpPr>
        <p:spPr>
          <a:xfrm rot="5400000">
            <a:off x="447091" y="1695474"/>
            <a:ext cx="485640" cy="513045"/>
          </a:xfrm>
          <a:prstGeom prst="round2SameRect">
            <a:avLst>
              <a:gd name="adj1" fmla="val 22311"/>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algn="ctr"/>
            <a:endParaRPr lang="en-US" sz="1200"/>
          </a:p>
        </p:txBody>
      </p:sp>
      <p:pic>
        <p:nvPicPr>
          <p:cNvPr id="41" name="Graphic 40">
            <a:extLst>
              <a:ext uri="{FF2B5EF4-FFF2-40B4-BE49-F238E27FC236}">
                <a16:creationId xmlns:a16="http://schemas.microsoft.com/office/drawing/2014/main" id="{587F2924-ABD7-1453-E818-141FE0A5F087}"/>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458579" y="1739394"/>
            <a:ext cx="411801" cy="411801"/>
          </a:xfrm>
          <a:prstGeom prst="rect">
            <a:avLst/>
          </a:prstGeom>
        </p:spPr>
      </p:pic>
      <p:sp>
        <p:nvSpPr>
          <p:cNvPr id="42" name="Rectangle: Top Corners Rounded 41">
            <a:extLst>
              <a:ext uri="{FF2B5EF4-FFF2-40B4-BE49-F238E27FC236}">
                <a16:creationId xmlns:a16="http://schemas.microsoft.com/office/drawing/2014/main" id="{64778609-A4D9-79ED-A26B-98393A56AC5F}"/>
              </a:ext>
            </a:extLst>
          </p:cNvPr>
          <p:cNvSpPr/>
          <p:nvPr/>
        </p:nvSpPr>
        <p:spPr>
          <a:xfrm rot="5400000">
            <a:off x="422210" y="3383774"/>
            <a:ext cx="485640" cy="513045"/>
          </a:xfrm>
          <a:prstGeom prst="round2SameRect">
            <a:avLst>
              <a:gd name="adj1" fmla="val 22311"/>
              <a:gd name="adj2" fmla="val 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algn="ctr"/>
            <a:endParaRPr lang="en-US" sz="1200"/>
          </a:p>
        </p:txBody>
      </p:sp>
      <p:pic>
        <p:nvPicPr>
          <p:cNvPr id="43" name="Graphic 42">
            <a:extLst>
              <a:ext uri="{FF2B5EF4-FFF2-40B4-BE49-F238E27FC236}">
                <a16:creationId xmlns:a16="http://schemas.microsoft.com/office/drawing/2014/main" id="{8D1B1880-D70A-0E4D-ECC6-E4089C54E100}"/>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flipH="1" flipV="1">
            <a:off x="446055" y="3433873"/>
            <a:ext cx="411801" cy="411801"/>
          </a:xfrm>
          <a:prstGeom prst="rect">
            <a:avLst/>
          </a:prstGeom>
        </p:spPr>
      </p:pic>
      <p:grpSp>
        <p:nvGrpSpPr>
          <p:cNvPr id="7" name="Group 6">
            <a:extLst>
              <a:ext uri="{FF2B5EF4-FFF2-40B4-BE49-F238E27FC236}">
                <a16:creationId xmlns:a16="http://schemas.microsoft.com/office/drawing/2014/main" id="{98DFDB39-CBC0-A0B8-0257-FE97BB0DB3E7}"/>
              </a:ext>
            </a:extLst>
          </p:cNvPr>
          <p:cNvGrpSpPr/>
          <p:nvPr/>
        </p:nvGrpSpPr>
        <p:grpSpPr>
          <a:xfrm>
            <a:off x="4369888" y="4035509"/>
            <a:ext cx="2228945" cy="1254435"/>
            <a:chOff x="6485890" y="2175454"/>
            <a:chExt cx="2610481" cy="1969527"/>
          </a:xfrm>
        </p:grpSpPr>
        <p:sp>
          <p:nvSpPr>
            <p:cNvPr id="5" name="TextBox 4">
              <a:extLst>
                <a:ext uri="{FF2B5EF4-FFF2-40B4-BE49-F238E27FC236}">
                  <a16:creationId xmlns:a16="http://schemas.microsoft.com/office/drawing/2014/main" id="{5033627E-F96E-FF3F-D265-C9B78DE94963}"/>
                </a:ext>
              </a:extLst>
            </p:cNvPr>
            <p:cNvSpPr txBox="1"/>
            <p:nvPr/>
          </p:nvSpPr>
          <p:spPr>
            <a:xfrm>
              <a:off x="6485890" y="2645441"/>
              <a:ext cx="2610481" cy="1499540"/>
            </a:xfrm>
            <a:prstGeom prst="round2DiagRect">
              <a:avLst/>
            </a:prstGeom>
            <a:solidFill>
              <a:schemeClr val="bg1">
                <a:lumMod val="95000"/>
              </a:schemeClr>
            </a:solidFill>
          </p:spPr>
          <p:txBody>
            <a:bodyPr vert="horz" wrap="square" lIns="0" tIns="108000" rIns="0" bIns="0" rtlCol="0" anchor="t">
              <a:noAutofit/>
            </a:bodyPr>
            <a:lstStyle/>
            <a:p>
              <a:pPr marL="72000">
                <a:spcBef>
                  <a:spcPts val="800"/>
                </a:spcBef>
                <a:buClr>
                  <a:schemeClr val="accent2"/>
                </a:buClr>
              </a:pPr>
              <a:endParaRPr lang="en-GB" sz="1100"/>
            </a:p>
          </p:txBody>
        </p:sp>
        <p:sp>
          <p:nvSpPr>
            <p:cNvPr id="6" name="TextBox 5">
              <a:extLst>
                <a:ext uri="{FF2B5EF4-FFF2-40B4-BE49-F238E27FC236}">
                  <a16:creationId xmlns:a16="http://schemas.microsoft.com/office/drawing/2014/main" id="{20E36E7F-146A-E67A-AFA9-1B0EA654BC9C}"/>
                </a:ext>
              </a:extLst>
            </p:cNvPr>
            <p:cNvSpPr txBox="1"/>
            <p:nvPr/>
          </p:nvSpPr>
          <p:spPr>
            <a:xfrm>
              <a:off x="6485890" y="2175454"/>
              <a:ext cx="2610481" cy="578927"/>
            </a:xfrm>
            <a:prstGeom prst="round2DiagRect">
              <a:avLst/>
            </a:prstGeom>
            <a:solidFill>
              <a:schemeClr val="accent1">
                <a:lumMod val="20000"/>
                <a:lumOff val="80000"/>
              </a:schemeClr>
            </a:solidFill>
          </p:spPr>
          <p:txBody>
            <a:bodyPr vert="horz" wrap="square" lIns="36000" tIns="36000" rIns="36000" bIns="36000" rtlCol="0" anchor="ctr">
              <a:noAutofit/>
            </a:bodyPr>
            <a:lstStyle/>
            <a:p>
              <a:pPr marL="72000" algn="ctr">
                <a:spcBef>
                  <a:spcPts val="800"/>
                </a:spcBef>
                <a:buClr>
                  <a:schemeClr val="accent2"/>
                </a:buClr>
              </a:pPr>
              <a:r>
                <a:rPr lang="en-US" sz="1100" b="1"/>
                <a:t>Ownership</a:t>
              </a:r>
            </a:p>
          </p:txBody>
        </p:sp>
        <p:sp>
          <p:nvSpPr>
            <p:cNvPr id="1171" name="TextBox 1170">
              <a:extLst>
                <a:ext uri="{FF2B5EF4-FFF2-40B4-BE49-F238E27FC236}">
                  <a16:creationId xmlns:a16="http://schemas.microsoft.com/office/drawing/2014/main" id="{95831BE8-3BB0-8E48-51AE-5047264DC88E}"/>
                </a:ext>
              </a:extLst>
            </p:cNvPr>
            <p:cNvSpPr txBox="1"/>
            <p:nvPr/>
          </p:nvSpPr>
          <p:spPr>
            <a:xfrm>
              <a:off x="6679406" y="3067838"/>
              <a:ext cx="2223442" cy="545979"/>
            </a:xfrm>
            <a:prstGeom prst="rect">
              <a:avLst/>
            </a:prstGeom>
            <a:noFill/>
          </p:spPr>
          <p:txBody>
            <a:bodyPr vert="horz" wrap="square" lIns="0" tIns="0" rIns="0" bIns="0" rtlCol="0" anchor="ctr">
              <a:noAutofit/>
            </a:bodyPr>
            <a:lstStyle/>
            <a:p>
              <a:pPr marL="72000" algn="ctr">
                <a:spcBef>
                  <a:spcPts val="800"/>
                </a:spcBef>
                <a:buClr>
                  <a:schemeClr val="accent2"/>
                </a:buClr>
              </a:pPr>
              <a:r>
                <a:rPr lang="en-US" sz="1400" b="1">
                  <a:solidFill>
                    <a:schemeClr val="accent4"/>
                  </a:solidFill>
                </a:rPr>
                <a:t>50-70% </a:t>
              </a:r>
            </a:p>
            <a:p>
              <a:pPr marL="72000" algn="ctr">
                <a:spcBef>
                  <a:spcPts val="800"/>
                </a:spcBef>
                <a:buClr>
                  <a:schemeClr val="accent2"/>
                </a:buClr>
              </a:pPr>
              <a:r>
                <a:rPr lang="en-US" sz="1100" i="1">
                  <a:solidFill>
                    <a:schemeClr val="accent1"/>
                  </a:solidFill>
                </a:rPr>
                <a:t>direct equity stakes (control)</a:t>
              </a:r>
            </a:p>
          </p:txBody>
        </p:sp>
      </p:grpSp>
      <p:grpSp>
        <p:nvGrpSpPr>
          <p:cNvPr id="30" name="Group 29">
            <a:extLst>
              <a:ext uri="{FF2B5EF4-FFF2-40B4-BE49-F238E27FC236}">
                <a16:creationId xmlns:a16="http://schemas.microsoft.com/office/drawing/2014/main" id="{C06A6952-CBBF-DC53-3514-BA6A269BA257}"/>
              </a:ext>
            </a:extLst>
          </p:cNvPr>
          <p:cNvGrpSpPr/>
          <p:nvPr/>
        </p:nvGrpSpPr>
        <p:grpSpPr>
          <a:xfrm>
            <a:off x="4493659" y="2301604"/>
            <a:ext cx="2129922" cy="926791"/>
            <a:chOff x="9451810" y="1834773"/>
            <a:chExt cx="2610481" cy="1839213"/>
          </a:xfrm>
        </p:grpSpPr>
        <p:grpSp>
          <p:nvGrpSpPr>
            <p:cNvPr id="20" name="Group 19">
              <a:extLst>
                <a:ext uri="{FF2B5EF4-FFF2-40B4-BE49-F238E27FC236}">
                  <a16:creationId xmlns:a16="http://schemas.microsoft.com/office/drawing/2014/main" id="{4FAF2A83-F49D-3511-9911-9C512A32DCB8}"/>
                </a:ext>
              </a:extLst>
            </p:cNvPr>
            <p:cNvGrpSpPr/>
            <p:nvPr/>
          </p:nvGrpSpPr>
          <p:grpSpPr>
            <a:xfrm>
              <a:off x="9451810" y="1834773"/>
              <a:ext cx="2610481" cy="1839213"/>
              <a:chOff x="6485890" y="2175454"/>
              <a:chExt cx="2610481" cy="1839214"/>
            </a:xfrm>
          </p:grpSpPr>
          <p:sp>
            <p:nvSpPr>
              <p:cNvPr id="23" name="TextBox 22">
                <a:extLst>
                  <a:ext uri="{FF2B5EF4-FFF2-40B4-BE49-F238E27FC236}">
                    <a16:creationId xmlns:a16="http://schemas.microsoft.com/office/drawing/2014/main" id="{73CF68A1-4E61-5078-CEDE-A9B4AE502FD0}"/>
                  </a:ext>
                </a:extLst>
              </p:cNvPr>
              <p:cNvSpPr txBox="1"/>
              <p:nvPr/>
            </p:nvSpPr>
            <p:spPr>
              <a:xfrm>
                <a:off x="6485890" y="2645440"/>
                <a:ext cx="2610481" cy="1369228"/>
              </a:xfrm>
              <a:prstGeom prst="round2DiagRect">
                <a:avLst/>
              </a:prstGeom>
              <a:solidFill>
                <a:schemeClr val="bg1">
                  <a:lumMod val="95000"/>
                </a:schemeClr>
              </a:solidFill>
            </p:spPr>
            <p:txBody>
              <a:bodyPr vert="horz" wrap="square" lIns="0" tIns="108000" rIns="0" bIns="0" rtlCol="0" anchor="t">
                <a:noAutofit/>
              </a:bodyPr>
              <a:lstStyle/>
              <a:p>
                <a:pPr marL="72000">
                  <a:spcBef>
                    <a:spcPts val="800"/>
                  </a:spcBef>
                  <a:buClr>
                    <a:schemeClr val="accent2"/>
                  </a:buClr>
                </a:pPr>
                <a:endParaRPr lang="en-GB" sz="1100"/>
              </a:p>
            </p:txBody>
          </p:sp>
          <p:sp>
            <p:nvSpPr>
              <p:cNvPr id="25" name="TextBox 24">
                <a:extLst>
                  <a:ext uri="{FF2B5EF4-FFF2-40B4-BE49-F238E27FC236}">
                    <a16:creationId xmlns:a16="http://schemas.microsoft.com/office/drawing/2014/main" id="{208FCEBE-6B20-D14C-4F02-147FFCD344BE}"/>
                  </a:ext>
                </a:extLst>
              </p:cNvPr>
              <p:cNvSpPr txBox="1"/>
              <p:nvPr/>
            </p:nvSpPr>
            <p:spPr>
              <a:xfrm>
                <a:off x="6485890" y="2175454"/>
                <a:ext cx="2610481" cy="578927"/>
              </a:xfrm>
              <a:prstGeom prst="round2DiagRect">
                <a:avLst/>
              </a:prstGeom>
              <a:solidFill>
                <a:schemeClr val="accent2">
                  <a:lumMod val="20000"/>
                  <a:lumOff val="80000"/>
                </a:schemeClr>
              </a:solidFill>
            </p:spPr>
            <p:txBody>
              <a:bodyPr vert="horz" wrap="square" lIns="36000" tIns="36000" rIns="36000" bIns="36000" rtlCol="0" anchor="ctr">
                <a:noAutofit/>
              </a:bodyPr>
              <a:lstStyle/>
              <a:p>
                <a:pPr marL="72000" algn="ctr">
                  <a:spcBef>
                    <a:spcPts val="800"/>
                  </a:spcBef>
                  <a:buClr>
                    <a:schemeClr val="accent2"/>
                  </a:buClr>
                </a:pPr>
                <a:r>
                  <a:rPr lang="en-US" sz="1100" b="1"/>
                  <a:t>Execution target</a:t>
                </a:r>
              </a:p>
            </p:txBody>
          </p:sp>
          <p:sp>
            <p:nvSpPr>
              <p:cNvPr id="28" name="TextBox 27">
                <a:extLst>
                  <a:ext uri="{FF2B5EF4-FFF2-40B4-BE49-F238E27FC236}">
                    <a16:creationId xmlns:a16="http://schemas.microsoft.com/office/drawing/2014/main" id="{A0D2A043-9D49-962B-69BB-2D7CB18B4C51}"/>
                  </a:ext>
                </a:extLst>
              </p:cNvPr>
              <p:cNvSpPr txBox="1"/>
              <p:nvPr/>
            </p:nvSpPr>
            <p:spPr>
              <a:xfrm>
                <a:off x="6548936" y="2817488"/>
                <a:ext cx="2484386" cy="545979"/>
              </a:xfrm>
              <a:prstGeom prst="rect">
                <a:avLst/>
              </a:prstGeom>
              <a:noFill/>
            </p:spPr>
            <p:txBody>
              <a:bodyPr vert="horz" wrap="square" lIns="0" tIns="0" rIns="0" bIns="0" rtlCol="0" anchor="ctr">
                <a:noAutofit/>
              </a:bodyPr>
              <a:lstStyle/>
              <a:p>
                <a:pPr marL="72000" algn="ctr">
                  <a:spcBef>
                    <a:spcPts val="800"/>
                  </a:spcBef>
                  <a:buClr>
                    <a:schemeClr val="accent2"/>
                  </a:buClr>
                </a:pPr>
                <a:r>
                  <a:rPr lang="en-US" sz="1400" b="1">
                    <a:solidFill>
                      <a:schemeClr val="accent1"/>
                    </a:solidFill>
                  </a:rPr>
                  <a:t>1-2 deals/year</a:t>
                </a:r>
              </a:p>
            </p:txBody>
          </p:sp>
        </p:grpSp>
        <p:sp>
          <p:nvSpPr>
            <p:cNvPr id="1183" name="TextBox 1182">
              <a:extLst>
                <a:ext uri="{FF2B5EF4-FFF2-40B4-BE49-F238E27FC236}">
                  <a16:creationId xmlns:a16="http://schemas.microsoft.com/office/drawing/2014/main" id="{2EB6313B-4879-D736-7C28-9FCF4C921434}"/>
                </a:ext>
              </a:extLst>
            </p:cNvPr>
            <p:cNvSpPr txBox="1"/>
            <p:nvPr/>
          </p:nvSpPr>
          <p:spPr>
            <a:xfrm>
              <a:off x="9510891" y="2965197"/>
              <a:ext cx="2366035" cy="651637"/>
            </a:xfrm>
            <a:prstGeom prst="rect">
              <a:avLst/>
            </a:prstGeom>
            <a:noFill/>
          </p:spPr>
          <p:txBody>
            <a:bodyPr vert="horz" wrap="square" lIns="0" tIns="0" rIns="0" bIns="0" rtlCol="0" anchor="ctr">
              <a:noAutofit/>
            </a:bodyPr>
            <a:lstStyle/>
            <a:p>
              <a:pPr marL="72000" algn="ctr">
                <a:spcBef>
                  <a:spcPts val="800"/>
                </a:spcBef>
                <a:buClr>
                  <a:schemeClr val="accent2"/>
                </a:buClr>
              </a:pPr>
              <a:r>
                <a:rPr lang="en-US" sz="1100" i="1">
                  <a:solidFill>
                    <a:schemeClr val="accent1"/>
                  </a:solidFill>
                </a:rPr>
                <a:t>In line with transaction profile criteria</a:t>
              </a:r>
            </a:p>
          </p:txBody>
        </p:sp>
      </p:grpSp>
      <p:grpSp>
        <p:nvGrpSpPr>
          <p:cNvPr id="31" name="Group 30">
            <a:extLst>
              <a:ext uri="{FF2B5EF4-FFF2-40B4-BE49-F238E27FC236}">
                <a16:creationId xmlns:a16="http://schemas.microsoft.com/office/drawing/2014/main" id="{D26DC988-9C6E-76E0-FCFE-7EB04B9852AA}"/>
              </a:ext>
            </a:extLst>
          </p:cNvPr>
          <p:cNvGrpSpPr/>
          <p:nvPr/>
        </p:nvGrpSpPr>
        <p:grpSpPr>
          <a:xfrm>
            <a:off x="408413" y="2301604"/>
            <a:ext cx="1901550" cy="940086"/>
            <a:chOff x="6485889" y="2175453"/>
            <a:chExt cx="2610482" cy="2051648"/>
          </a:xfrm>
        </p:grpSpPr>
        <p:sp>
          <p:nvSpPr>
            <p:cNvPr id="32" name="TextBox 31">
              <a:extLst>
                <a:ext uri="{FF2B5EF4-FFF2-40B4-BE49-F238E27FC236}">
                  <a16:creationId xmlns:a16="http://schemas.microsoft.com/office/drawing/2014/main" id="{1542C757-0E45-B958-1499-BF47C8C0B9FA}"/>
                </a:ext>
              </a:extLst>
            </p:cNvPr>
            <p:cNvSpPr txBox="1"/>
            <p:nvPr/>
          </p:nvSpPr>
          <p:spPr>
            <a:xfrm>
              <a:off x="6485890" y="2645436"/>
              <a:ext cx="2610481" cy="1581665"/>
            </a:xfrm>
            <a:prstGeom prst="round2DiagRect">
              <a:avLst/>
            </a:prstGeom>
            <a:solidFill>
              <a:schemeClr val="bg1">
                <a:lumMod val="95000"/>
              </a:schemeClr>
            </a:solidFill>
          </p:spPr>
          <p:txBody>
            <a:bodyPr vert="horz" wrap="square" lIns="0" tIns="108000" rIns="0" bIns="0" rtlCol="0" anchor="t">
              <a:noAutofit/>
            </a:bodyPr>
            <a:lstStyle/>
            <a:p>
              <a:pPr marL="72000">
                <a:spcBef>
                  <a:spcPts val="800"/>
                </a:spcBef>
                <a:buClr>
                  <a:schemeClr val="accent2"/>
                </a:buClr>
              </a:pPr>
              <a:endParaRPr lang="en-GB" sz="1100"/>
            </a:p>
          </p:txBody>
        </p:sp>
        <p:sp>
          <p:nvSpPr>
            <p:cNvPr id="33" name="TextBox 32">
              <a:extLst>
                <a:ext uri="{FF2B5EF4-FFF2-40B4-BE49-F238E27FC236}">
                  <a16:creationId xmlns:a16="http://schemas.microsoft.com/office/drawing/2014/main" id="{6A2ED158-960D-0E4D-86C5-79D30BCBBEEB}"/>
                </a:ext>
              </a:extLst>
            </p:cNvPr>
            <p:cNvSpPr txBox="1"/>
            <p:nvPr/>
          </p:nvSpPr>
          <p:spPr>
            <a:xfrm>
              <a:off x="6485889" y="2175453"/>
              <a:ext cx="2610481" cy="578927"/>
            </a:xfrm>
            <a:prstGeom prst="round2DiagRect">
              <a:avLst/>
            </a:prstGeom>
            <a:solidFill>
              <a:schemeClr val="accent2">
                <a:lumMod val="20000"/>
                <a:lumOff val="80000"/>
              </a:schemeClr>
            </a:solidFill>
          </p:spPr>
          <p:txBody>
            <a:bodyPr vert="horz" wrap="square" lIns="36000" tIns="36000" rIns="36000" bIns="36000" rtlCol="0" anchor="ctr">
              <a:noAutofit/>
            </a:bodyPr>
            <a:lstStyle/>
            <a:p>
              <a:pPr marL="72000" algn="ctr">
                <a:spcBef>
                  <a:spcPts val="800"/>
                </a:spcBef>
                <a:buClr>
                  <a:schemeClr val="accent2"/>
                </a:buClr>
              </a:pPr>
              <a:r>
                <a:rPr lang="en-US" sz="1100" b="1"/>
                <a:t>Intended deal size range</a:t>
              </a:r>
            </a:p>
          </p:txBody>
        </p:sp>
        <p:sp>
          <p:nvSpPr>
            <p:cNvPr id="34" name="TextBox 33">
              <a:extLst>
                <a:ext uri="{FF2B5EF4-FFF2-40B4-BE49-F238E27FC236}">
                  <a16:creationId xmlns:a16="http://schemas.microsoft.com/office/drawing/2014/main" id="{63CCCDC5-03E2-22C1-AC8F-48AE6AD0A504}"/>
                </a:ext>
              </a:extLst>
            </p:cNvPr>
            <p:cNvSpPr txBox="1"/>
            <p:nvPr/>
          </p:nvSpPr>
          <p:spPr>
            <a:xfrm>
              <a:off x="6611985" y="3008974"/>
              <a:ext cx="2223442" cy="545979"/>
            </a:xfrm>
            <a:prstGeom prst="rect">
              <a:avLst/>
            </a:prstGeom>
            <a:noFill/>
          </p:spPr>
          <p:txBody>
            <a:bodyPr vert="horz" wrap="square" lIns="0" tIns="0" rIns="0" bIns="0" rtlCol="0" anchor="ctr">
              <a:noAutofit/>
            </a:bodyPr>
            <a:lstStyle/>
            <a:p>
              <a:pPr marL="72000" algn="ctr">
                <a:spcBef>
                  <a:spcPts val="800"/>
                </a:spcBef>
                <a:buClr>
                  <a:schemeClr val="accent2"/>
                </a:buClr>
              </a:pPr>
              <a:r>
                <a:rPr lang="en-US" sz="1400" b="1">
                  <a:solidFill>
                    <a:schemeClr val="accent1"/>
                  </a:solidFill>
                </a:rPr>
                <a:t>USD 50-100m</a:t>
              </a:r>
              <a:endParaRPr lang="en-GB" sz="1400" b="1">
                <a:solidFill>
                  <a:schemeClr val="accent1"/>
                </a:solidFill>
              </a:endParaRPr>
            </a:p>
          </p:txBody>
        </p:sp>
      </p:grpSp>
      <p:grpSp>
        <p:nvGrpSpPr>
          <p:cNvPr id="46" name="Group 45">
            <a:extLst>
              <a:ext uri="{FF2B5EF4-FFF2-40B4-BE49-F238E27FC236}">
                <a16:creationId xmlns:a16="http://schemas.microsoft.com/office/drawing/2014/main" id="{B6D96A0F-9E3F-0CA2-EF0A-A05F7DCDE37C}"/>
              </a:ext>
            </a:extLst>
          </p:cNvPr>
          <p:cNvGrpSpPr/>
          <p:nvPr/>
        </p:nvGrpSpPr>
        <p:grpSpPr>
          <a:xfrm>
            <a:off x="2395532" y="4034081"/>
            <a:ext cx="1876985" cy="1272529"/>
            <a:chOff x="5676707" y="4989880"/>
            <a:chExt cx="2610481" cy="1884053"/>
          </a:xfrm>
        </p:grpSpPr>
        <p:grpSp>
          <p:nvGrpSpPr>
            <p:cNvPr id="37" name="Group 36">
              <a:extLst>
                <a:ext uri="{FF2B5EF4-FFF2-40B4-BE49-F238E27FC236}">
                  <a16:creationId xmlns:a16="http://schemas.microsoft.com/office/drawing/2014/main" id="{F0AD4DC5-C416-440B-7AAB-BFF6D4FB2C43}"/>
                </a:ext>
              </a:extLst>
            </p:cNvPr>
            <p:cNvGrpSpPr/>
            <p:nvPr/>
          </p:nvGrpSpPr>
          <p:grpSpPr>
            <a:xfrm>
              <a:off x="5676707" y="4989880"/>
              <a:ext cx="2610481" cy="1884053"/>
              <a:chOff x="6485890" y="2175454"/>
              <a:chExt cx="2610481" cy="1884053"/>
            </a:xfrm>
          </p:grpSpPr>
          <p:sp>
            <p:nvSpPr>
              <p:cNvPr id="39" name="TextBox 38">
                <a:extLst>
                  <a:ext uri="{FF2B5EF4-FFF2-40B4-BE49-F238E27FC236}">
                    <a16:creationId xmlns:a16="http://schemas.microsoft.com/office/drawing/2014/main" id="{A8D163B1-3285-378D-029E-7CA1118F0255}"/>
                  </a:ext>
                </a:extLst>
              </p:cNvPr>
              <p:cNvSpPr txBox="1"/>
              <p:nvPr/>
            </p:nvSpPr>
            <p:spPr>
              <a:xfrm>
                <a:off x="6485890" y="2645441"/>
                <a:ext cx="2610481" cy="1414066"/>
              </a:xfrm>
              <a:prstGeom prst="round2DiagRect">
                <a:avLst/>
              </a:prstGeom>
              <a:solidFill>
                <a:schemeClr val="bg1">
                  <a:lumMod val="95000"/>
                </a:schemeClr>
              </a:solidFill>
            </p:spPr>
            <p:txBody>
              <a:bodyPr vert="horz" wrap="square" lIns="0" tIns="108000" rIns="0" bIns="0" rtlCol="0" anchor="t">
                <a:noAutofit/>
              </a:bodyPr>
              <a:lstStyle/>
              <a:p>
                <a:pPr marL="72000">
                  <a:spcBef>
                    <a:spcPts val="800"/>
                  </a:spcBef>
                  <a:buClr>
                    <a:schemeClr val="accent2"/>
                  </a:buClr>
                </a:pPr>
                <a:endParaRPr lang="en-GB" sz="1100"/>
              </a:p>
            </p:txBody>
          </p:sp>
          <p:sp>
            <p:nvSpPr>
              <p:cNvPr id="40" name="TextBox 39">
                <a:extLst>
                  <a:ext uri="{FF2B5EF4-FFF2-40B4-BE49-F238E27FC236}">
                    <a16:creationId xmlns:a16="http://schemas.microsoft.com/office/drawing/2014/main" id="{D9F8D904-EFEA-0C60-3261-2337F0832B28}"/>
                  </a:ext>
                </a:extLst>
              </p:cNvPr>
              <p:cNvSpPr txBox="1"/>
              <p:nvPr/>
            </p:nvSpPr>
            <p:spPr>
              <a:xfrm>
                <a:off x="6485890" y="2175454"/>
                <a:ext cx="2610481" cy="578927"/>
              </a:xfrm>
              <a:prstGeom prst="round2DiagRect">
                <a:avLst/>
              </a:prstGeom>
              <a:solidFill>
                <a:schemeClr val="accent1">
                  <a:lumMod val="20000"/>
                  <a:lumOff val="80000"/>
                </a:schemeClr>
              </a:solidFill>
            </p:spPr>
            <p:txBody>
              <a:bodyPr vert="horz" wrap="square" lIns="36000" tIns="36000" rIns="36000" bIns="36000" rtlCol="0" anchor="ctr">
                <a:noAutofit/>
              </a:bodyPr>
              <a:lstStyle/>
              <a:p>
                <a:pPr marL="72000" algn="ctr">
                  <a:spcBef>
                    <a:spcPts val="800"/>
                  </a:spcBef>
                  <a:buClr>
                    <a:schemeClr val="accent2"/>
                  </a:buClr>
                </a:pPr>
                <a:r>
                  <a:rPr lang="en-US" sz="1100" b="1"/>
                  <a:t>Investment period</a:t>
                </a:r>
              </a:p>
            </p:txBody>
          </p:sp>
          <p:sp>
            <p:nvSpPr>
              <p:cNvPr id="45" name="TextBox 44">
                <a:extLst>
                  <a:ext uri="{FF2B5EF4-FFF2-40B4-BE49-F238E27FC236}">
                    <a16:creationId xmlns:a16="http://schemas.microsoft.com/office/drawing/2014/main" id="{22007FE0-E749-3DD9-63C5-568E26CCBC57}"/>
                  </a:ext>
                </a:extLst>
              </p:cNvPr>
              <p:cNvSpPr txBox="1"/>
              <p:nvPr/>
            </p:nvSpPr>
            <p:spPr>
              <a:xfrm>
                <a:off x="6646976" y="2744492"/>
                <a:ext cx="2223442" cy="545979"/>
              </a:xfrm>
              <a:prstGeom prst="rect">
                <a:avLst/>
              </a:prstGeom>
              <a:noFill/>
            </p:spPr>
            <p:txBody>
              <a:bodyPr vert="horz" wrap="square" lIns="0" tIns="0" rIns="0" bIns="0" rtlCol="0" anchor="ctr">
                <a:noAutofit/>
              </a:bodyPr>
              <a:lstStyle/>
              <a:p>
                <a:pPr marL="72000" algn="ctr">
                  <a:spcBef>
                    <a:spcPts val="800"/>
                  </a:spcBef>
                  <a:buClr>
                    <a:schemeClr val="accent2"/>
                  </a:buClr>
                </a:pPr>
                <a:r>
                  <a:rPr lang="en-US" sz="1400" b="1">
                    <a:solidFill>
                      <a:schemeClr val="accent4"/>
                    </a:solidFill>
                  </a:rPr>
                  <a:t>5-7 years</a:t>
                </a:r>
              </a:p>
            </p:txBody>
          </p:sp>
        </p:grpSp>
        <p:sp>
          <p:nvSpPr>
            <p:cNvPr id="1144" name="TextBox 1143">
              <a:extLst>
                <a:ext uri="{FF2B5EF4-FFF2-40B4-BE49-F238E27FC236}">
                  <a16:creationId xmlns:a16="http://schemas.microsoft.com/office/drawing/2014/main" id="{F7B00554-513B-AE0D-56E5-2506A06C8F83}"/>
                </a:ext>
              </a:extLst>
            </p:cNvPr>
            <p:cNvSpPr txBox="1"/>
            <p:nvPr/>
          </p:nvSpPr>
          <p:spPr>
            <a:xfrm>
              <a:off x="5676707" y="6203948"/>
              <a:ext cx="2545618" cy="415496"/>
            </a:xfrm>
            <a:prstGeom prst="rect">
              <a:avLst/>
            </a:prstGeom>
            <a:noFill/>
          </p:spPr>
          <p:txBody>
            <a:bodyPr vert="horz" wrap="square" lIns="0" tIns="0" rIns="0" bIns="0" rtlCol="0" anchor="ctr">
              <a:noAutofit/>
            </a:bodyPr>
            <a:lstStyle/>
            <a:p>
              <a:pPr marL="72000" algn="ctr">
                <a:spcBef>
                  <a:spcPts val="800"/>
                </a:spcBef>
                <a:buClr>
                  <a:schemeClr val="accent2"/>
                </a:buClr>
              </a:pPr>
              <a:r>
                <a:rPr lang="en-US" sz="1100" i="1">
                  <a:solidFill>
                    <a:schemeClr val="accent1"/>
                  </a:solidFill>
                </a:rPr>
                <a:t>Holding period for investments, driving value in target company</a:t>
              </a:r>
            </a:p>
          </p:txBody>
        </p:sp>
      </p:grpSp>
      <p:grpSp>
        <p:nvGrpSpPr>
          <p:cNvPr id="47" name="Group 46">
            <a:extLst>
              <a:ext uri="{FF2B5EF4-FFF2-40B4-BE49-F238E27FC236}">
                <a16:creationId xmlns:a16="http://schemas.microsoft.com/office/drawing/2014/main" id="{756C987C-6940-DED9-38B5-C3CEC990313D}"/>
              </a:ext>
            </a:extLst>
          </p:cNvPr>
          <p:cNvGrpSpPr/>
          <p:nvPr/>
        </p:nvGrpSpPr>
        <p:grpSpPr>
          <a:xfrm>
            <a:off x="342035" y="4038755"/>
            <a:ext cx="1967927" cy="1256043"/>
            <a:chOff x="5641714" y="4989880"/>
            <a:chExt cx="2645474" cy="1961512"/>
          </a:xfrm>
        </p:grpSpPr>
        <p:grpSp>
          <p:nvGrpSpPr>
            <p:cNvPr id="48" name="Group 47">
              <a:extLst>
                <a:ext uri="{FF2B5EF4-FFF2-40B4-BE49-F238E27FC236}">
                  <a16:creationId xmlns:a16="http://schemas.microsoft.com/office/drawing/2014/main" id="{BE99CBBA-9874-0972-DEDC-694C1E9FBD55}"/>
                </a:ext>
              </a:extLst>
            </p:cNvPr>
            <p:cNvGrpSpPr/>
            <p:nvPr/>
          </p:nvGrpSpPr>
          <p:grpSpPr>
            <a:xfrm>
              <a:off x="5676707" y="4989880"/>
              <a:ext cx="2610481" cy="1961512"/>
              <a:chOff x="6485890" y="2175454"/>
              <a:chExt cx="2610481" cy="1961512"/>
            </a:xfrm>
          </p:grpSpPr>
          <p:sp>
            <p:nvSpPr>
              <p:cNvPr id="50" name="TextBox 49">
                <a:extLst>
                  <a:ext uri="{FF2B5EF4-FFF2-40B4-BE49-F238E27FC236}">
                    <a16:creationId xmlns:a16="http://schemas.microsoft.com/office/drawing/2014/main" id="{A0B49DCF-8CB0-8E06-5F35-1EBDDBA90141}"/>
                  </a:ext>
                </a:extLst>
              </p:cNvPr>
              <p:cNvSpPr txBox="1"/>
              <p:nvPr/>
            </p:nvSpPr>
            <p:spPr>
              <a:xfrm>
                <a:off x="6485890" y="2645441"/>
                <a:ext cx="2610481" cy="1491525"/>
              </a:xfrm>
              <a:prstGeom prst="round2DiagRect">
                <a:avLst/>
              </a:prstGeom>
              <a:solidFill>
                <a:schemeClr val="bg1">
                  <a:lumMod val="95000"/>
                </a:schemeClr>
              </a:solidFill>
            </p:spPr>
            <p:txBody>
              <a:bodyPr vert="horz" wrap="square" lIns="0" tIns="108000" rIns="0" bIns="0" rtlCol="0" anchor="t">
                <a:noAutofit/>
              </a:bodyPr>
              <a:lstStyle/>
              <a:p>
                <a:pPr marL="72000">
                  <a:spcBef>
                    <a:spcPts val="800"/>
                  </a:spcBef>
                  <a:buClr>
                    <a:schemeClr val="accent2"/>
                  </a:buClr>
                </a:pPr>
                <a:endParaRPr lang="en-GB" sz="1100"/>
              </a:p>
            </p:txBody>
          </p:sp>
          <p:sp>
            <p:nvSpPr>
              <p:cNvPr id="51" name="TextBox 50">
                <a:extLst>
                  <a:ext uri="{FF2B5EF4-FFF2-40B4-BE49-F238E27FC236}">
                    <a16:creationId xmlns:a16="http://schemas.microsoft.com/office/drawing/2014/main" id="{D7A6A868-D798-9878-3AAF-08A7CB09C4EE}"/>
                  </a:ext>
                </a:extLst>
              </p:cNvPr>
              <p:cNvSpPr txBox="1"/>
              <p:nvPr/>
            </p:nvSpPr>
            <p:spPr>
              <a:xfrm>
                <a:off x="6485890" y="2175454"/>
                <a:ext cx="2610481" cy="578927"/>
              </a:xfrm>
              <a:prstGeom prst="round2DiagRect">
                <a:avLst/>
              </a:prstGeom>
              <a:solidFill>
                <a:schemeClr val="accent1">
                  <a:lumMod val="20000"/>
                  <a:lumOff val="80000"/>
                </a:schemeClr>
              </a:solidFill>
            </p:spPr>
            <p:txBody>
              <a:bodyPr vert="horz" wrap="square" lIns="36000" tIns="36000" rIns="36000" bIns="36000" rtlCol="0" anchor="ctr">
                <a:noAutofit/>
              </a:bodyPr>
              <a:lstStyle/>
              <a:p>
                <a:pPr marL="72000" algn="ctr">
                  <a:spcBef>
                    <a:spcPts val="800"/>
                  </a:spcBef>
                  <a:buClr>
                    <a:schemeClr val="accent2"/>
                  </a:buClr>
                </a:pPr>
                <a:r>
                  <a:rPr lang="en-US" sz="1100" b="1"/>
                  <a:t>Value creation</a:t>
                </a:r>
              </a:p>
            </p:txBody>
          </p:sp>
          <p:sp>
            <p:nvSpPr>
              <p:cNvPr id="52" name="TextBox 51">
                <a:extLst>
                  <a:ext uri="{FF2B5EF4-FFF2-40B4-BE49-F238E27FC236}">
                    <a16:creationId xmlns:a16="http://schemas.microsoft.com/office/drawing/2014/main" id="{19CFEBD6-F1EE-A94C-A73D-1BF93907767D}"/>
                  </a:ext>
                </a:extLst>
              </p:cNvPr>
              <p:cNvSpPr txBox="1"/>
              <p:nvPr/>
            </p:nvSpPr>
            <p:spPr>
              <a:xfrm>
                <a:off x="6611985" y="2866099"/>
                <a:ext cx="2223442" cy="545979"/>
              </a:xfrm>
              <a:prstGeom prst="rect">
                <a:avLst/>
              </a:prstGeom>
              <a:noFill/>
            </p:spPr>
            <p:txBody>
              <a:bodyPr vert="horz" wrap="square" lIns="0" tIns="0" rIns="0" bIns="0" rtlCol="0" anchor="ctr">
                <a:noAutofit/>
              </a:bodyPr>
              <a:lstStyle/>
              <a:p>
                <a:pPr marL="72000" algn="ctr">
                  <a:spcBef>
                    <a:spcPts val="800"/>
                  </a:spcBef>
                  <a:buClr>
                    <a:schemeClr val="accent2"/>
                  </a:buClr>
                </a:pPr>
                <a:r>
                  <a:rPr lang="en-US" sz="1400" b="1">
                    <a:solidFill>
                      <a:schemeClr val="accent4"/>
                    </a:solidFill>
                  </a:rPr>
                  <a:t>20-30% </a:t>
                </a:r>
                <a:br>
                  <a:rPr lang="en-US" sz="1400" b="1">
                    <a:solidFill>
                      <a:schemeClr val="accent4"/>
                    </a:solidFill>
                  </a:rPr>
                </a:br>
                <a:r>
                  <a:rPr lang="en-US" sz="1400" b="1">
                    <a:solidFill>
                      <a:schemeClr val="accent4"/>
                    </a:solidFill>
                  </a:rPr>
                  <a:t>asset growth</a:t>
                </a:r>
                <a:endParaRPr lang="en-US" sz="1400" b="1" baseline="30000">
                  <a:solidFill>
                    <a:schemeClr val="accent4"/>
                  </a:solidFill>
                </a:endParaRPr>
              </a:p>
            </p:txBody>
          </p:sp>
        </p:grpSp>
        <p:sp>
          <p:nvSpPr>
            <p:cNvPr id="49" name="TextBox 48">
              <a:extLst>
                <a:ext uri="{FF2B5EF4-FFF2-40B4-BE49-F238E27FC236}">
                  <a16:creationId xmlns:a16="http://schemas.microsoft.com/office/drawing/2014/main" id="{A65BD6E9-2BE3-7230-FE63-743DBBD294DC}"/>
                </a:ext>
              </a:extLst>
            </p:cNvPr>
            <p:cNvSpPr txBox="1"/>
            <p:nvPr/>
          </p:nvSpPr>
          <p:spPr>
            <a:xfrm>
              <a:off x="5641714" y="6369379"/>
              <a:ext cx="2545618" cy="415498"/>
            </a:xfrm>
            <a:prstGeom prst="rect">
              <a:avLst/>
            </a:prstGeom>
            <a:noFill/>
          </p:spPr>
          <p:txBody>
            <a:bodyPr vert="horz" wrap="square" lIns="0" tIns="0" rIns="0" bIns="0" rtlCol="0" anchor="ctr">
              <a:noAutofit/>
            </a:bodyPr>
            <a:lstStyle/>
            <a:p>
              <a:pPr marL="72000" algn="ctr">
                <a:spcBef>
                  <a:spcPts val="800"/>
                </a:spcBef>
                <a:buClr>
                  <a:schemeClr val="accent2"/>
                </a:buClr>
              </a:pPr>
              <a:r>
                <a:rPr lang="en-US" sz="1100" i="1">
                  <a:solidFill>
                    <a:schemeClr val="accent1"/>
                  </a:solidFill>
                </a:rPr>
                <a:t>Ambitious growth targets set to justify targeted investments</a:t>
              </a:r>
            </a:p>
          </p:txBody>
        </p:sp>
      </p:grpSp>
      <p:sp>
        <p:nvSpPr>
          <p:cNvPr id="4" name="Rectangle: Rounded Corners 3">
            <a:extLst>
              <a:ext uri="{FF2B5EF4-FFF2-40B4-BE49-F238E27FC236}">
                <a16:creationId xmlns:a16="http://schemas.microsoft.com/office/drawing/2014/main" id="{74279063-4314-8C32-0C97-1CB9860F4E7A}"/>
              </a:ext>
            </a:extLst>
          </p:cNvPr>
          <p:cNvSpPr/>
          <p:nvPr/>
        </p:nvSpPr>
        <p:spPr>
          <a:xfrm>
            <a:off x="7589597" y="2016724"/>
            <a:ext cx="4072502" cy="3879415"/>
          </a:xfrm>
          <a:prstGeom prst="roundRect">
            <a:avLst>
              <a:gd name="adj" fmla="val 7364"/>
            </a:avLst>
          </a:prstGeom>
          <a:solidFill>
            <a:schemeClr val="bg1">
              <a:lumMod val="95000"/>
            </a:schemeClr>
          </a:solidFill>
          <a:ln w="19050">
            <a:solidFill>
              <a:schemeClr val="accent2"/>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9" name="TextBox 8">
            <a:extLst>
              <a:ext uri="{FF2B5EF4-FFF2-40B4-BE49-F238E27FC236}">
                <a16:creationId xmlns:a16="http://schemas.microsoft.com/office/drawing/2014/main" id="{E849B365-4358-D229-2516-E939E3526756}"/>
              </a:ext>
            </a:extLst>
          </p:cNvPr>
          <p:cNvSpPr txBox="1"/>
          <p:nvPr/>
        </p:nvSpPr>
        <p:spPr>
          <a:xfrm>
            <a:off x="7634142" y="2768985"/>
            <a:ext cx="3965124" cy="2292935"/>
          </a:xfrm>
          <a:prstGeom prst="rect">
            <a:avLst/>
          </a:prstGeom>
          <a:noFill/>
          <a:ln>
            <a:noFill/>
          </a:ln>
        </p:spPr>
        <p:txBody>
          <a:bodyPr wrap="square" rtlCol="0">
            <a:spAutoFit/>
          </a:bodyPr>
          <a:lstStyle/>
          <a:p>
            <a:pPr marL="171450" indent="-171450">
              <a:buFont typeface="Wingdings" panose="05000000000000000000" pitchFamily="2" charset="2"/>
              <a:buChar char="ü"/>
            </a:pPr>
            <a:r>
              <a:rPr lang="en-US" sz="1100" b="1"/>
              <a:t>Eshraq is actively evaluating assets </a:t>
            </a:r>
            <a:r>
              <a:rPr lang="en-US" sz="1100"/>
              <a:t>in a number of attractive and strategic sectors. </a:t>
            </a:r>
          </a:p>
          <a:p>
            <a:pPr marL="171450" indent="-171450">
              <a:buFont typeface="Wingdings" panose="05000000000000000000" pitchFamily="2" charset="2"/>
              <a:buChar char="ü"/>
            </a:pPr>
            <a:endParaRPr lang="en-US" sz="1100"/>
          </a:p>
          <a:p>
            <a:pPr marL="171450" indent="-171450">
              <a:buFont typeface="Wingdings" panose="05000000000000000000" pitchFamily="2" charset="2"/>
              <a:buChar char="ü"/>
            </a:pPr>
            <a:endParaRPr lang="en-US" sz="1100"/>
          </a:p>
          <a:p>
            <a:pPr marL="171450" indent="-171450">
              <a:buFont typeface="Wingdings" panose="05000000000000000000" pitchFamily="2" charset="2"/>
              <a:buChar char="ü"/>
            </a:pPr>
            <a:r>
              <a:rPr lang="en-US" sz="1100" b="1"/>
              <a:t>The Company expects to make further announcements </a:t>
            </a:r>
            <a:r>
              <a:rPr lang="en-US" sz="1100"/>
              <a:t>on its progress during the coming months.</a:t>
            </a:r>
          </a:p>
          <a:p>
            <a:pPr marL="171450" indent="-171450">
              <a:buFont typeface="Wingdings" panose="05000000000000000000" pitchFamily="2" charset="2"/>
              <a:buChar char="ü"/>
            </a:pPr>
            <a:endParaRPr lang="en-AE" sz="1100"/>
          </a:p>
          <a:p>
            <a:pPr marL="171450" indent="-171450">
              <a:buFont typeface="Wingdings" panose="05000000000000000000" pitchFamily="2" charset="2"/>
              <a:buChar char="ü"/>
            </a:pPr>
            <a:endParaRPr lang="en-US" sz="1100"/>
          </a:p>
          <a:p>
            <a:pPr marL="171450" indent="-171450" fontAlgn="base">
              <a:buFont typeface="Wingdings" panose="05000000000000000000" pitchFamily="2" charset="2"/>
              <a:buChar char="ü"/>
            </a:pPr>
            <a:r>
              <a:rPr lang="en-US" sz="1100" b="1"/>
              <a:t>Eshraq continues to prioritize direct Private Equity investments</a:t>
            </a:r>
            <a:r>
              <a:rPr lang="en-US" sz="1100"/>
              <a:t>, targeting high-growth potential companies to create long-term value.</a:t>
            </a:r>
          </a:p>
          <a:p>
            <a:pPr marL="171450" indent="-171450">
              <a:buFont typeface="Wingdings" panose="05000000000000000000" pitchFamily="2" charset="2"/>
              <a:buChar char="ü"/>
            </a:pPr>
            <a:endParaRPr lang="en-US" sz="1100"/>
          </a:p>
          <a:p>
            <a:pPr marL="171450" indent="-171450">
              <a:buFont typeface="Wingdings" panose="05000000000000000000" pitchFamily="2" charset="2"/>
              <a:buChar char="ü"/>
            </a:pPr>
            <a:endParaRPr lang="en-US" sz="1100"/>
          </a:p>
        </p:txBody>
      </p:sp>
      <p:pic>
        <p:nvPicPr>
          <p:cNvPr id="10" name="Graphic 9" descr="Upward trend with solid fill">
            <a:extLst>
              <a:ext uri="{FF2B5EF4-FFF2-40B4-BE49-F238E27FC236}">
                <a16:creationId xmlns:a16="http://schemas.microsoft.com/office/drawing/2014/main" id="{EADF5599-CFCC-FCDC-C5E0-2DD094980452}"/>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9161616" y="4882123"/>
            <a:ext cx="945785" cy="945785"/>
          </a:xfrm>
          <a:prstGeom prst="rect">
            <a:avLst/>
          </a:prstGeom>
        </p:spPr>
      </p:pic>
      <p:sp>
        <p:nvSpPr>
          <p:cNvPr id="11" name="Isosceles Triangle 10">
            <a:extLst>
              <a:ext uri="{FF2B5EF4-FFF2-40B4-BE49-F238E27FC236}">
                <a16:creationId xmlns:a16="http://schemas.microsoft.com/office/drawing/2014/main" id="{87F49094-93CD-A320-DF8C-FAFA3C858D46}"/>
              </a:ext>
            </a:extLst>
          </p:cNvPr>
          <p:cNvSpPr/>
          <p:nvPr/>
        </p:nvSpPr>
        <p:spPr>
          <a:xfrm rot="5400000">
            <a:off x="5359056" y="3742418"/>
            <a:ext cx="3455714" cy="409343"/>
          </a:xfrm>
          <a:prstGeom prst="triangle">
            <a:avLst/>
          </a:prstGeom>
          <a:solidFill>
            <a:schemeClr val="accent4"/>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algn="ctr"/>
            <a:endParaRPr lang="en-AE" sz="1200"/>
          </a:p>
        </p:txBody>
      </p:sp>
      <p:sp>
        <p:nvSpPr>
          <p:cNvPr id="17" name="TextBox 16">
            <a:extLst>
              <a:ext uri="{FF2B5EF4-FFF2-40B4-BE49-F238E27FC236}">
                <a16:creationId xmlns:a16="http://schemas.microsoft.com/office/drawing/2014/main" id="{64F7BF1B-5AB6-2FF7-3C3B-567588B36F26}"/>
              </a:ext>
            </a:extLst>
          </p:cNvPr>
          <p:cNvSpPr txBox="1"/>
          <p:nvPr/>
        </p:nvSpPr>
        <p:spPr>
          <a:xfrm>
            <a:off x="7525496" y="1634951"/>
            <a:ext cx="4072502" cy="307777"/>
          </a:xfrm>
          <a:prstGeom prst="rect">
            <a:avLst/>
          </a:prstGeom>
          <a:noFill/>
        </p:spPr>
        <p:txBody>
          <a:bodyPr wrap="square" rtlCol="0">
            <a:spAutoFit/>
          </a:bodyPr>
          <a:lstStyle/>
          <a:p>
            <a:pPr algn="ctr"/>
            <a:r>
              <a:rPr lang="en-US" sz="1400" b="1">
                <a:solidFill>
                  <a:schemeClr val="accent2"/>
                </a:solidFill>
              </a:rPr>
              <a:t>Progress in establishing Private Equity portfolio</a:t>
            </a:r>
          </a:p>
        </p:txBody>
      </p:sp>
      <p:sp>
        <p:nvSpPr>
          <p:cNvPr id="18" name="Rectangle 17">
            <a:extLst>
              <a:ext uri="{FF2B5EF4-FFF2-40B4-BE49-F238E27FC236}">
                <a16:creationId xmlns:a16="http://schemas.microsoft.com/office/drawing/2014/main" id="{CA601458-7AD3-2DC7-72F7-083BF5763382}"/>
              </a:ext>
            </a:extLst>
          </p:cNvPr>
          <p:cNvSpPr/>
          <p:nvPr/>
        </p:nvSpPr>
        <p:spPr>
          <a:xfrm>
            <a:off x="355514" y="5476516"/>
            <a:ext cx="6268068" cy="997748"/>
          </a:xfrm>
          <a:prstGeom prst="rect">
            <a:avLst/>
          </a:prstGeom>
          <a:noFill/>
          <a:ln w="19050">
            <a:solidFill>
              <a:schemeClr val="accent2"/>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US" sz="1400" b="1">
                <a:solidFill>
                  <a:schemeClr val="accent2"/>
                </a:solidFill>
              </a:rPr>
              <a:t>Targeting 50-70% direct equity stakes in fast-growing businesses</a:t>
            </a:r>
          </a:p>
          <a:p>
            <a:pPr algn="ctr"/>
            <a:endParaRPr lang="en-US" sz="1400">
              <a:solidFill>
                <a:schemeClr val="tx1"/>
              </a:solidFill>
            </a:endParaRPr>
          </a:p>
          <a:p>
            <a:pPr algn="ctr"/>
            <a:endParaRPr lang="en-GB" sz="1400">
              <a:solidFill>
                <a:srgbClr val="FF0000"/>
              </a:solidFill>
            </a:endParaRPr>
          </a:p>
        </p:txBody>
      </p:sp>
      <p:sp>
        <p:nvSpPr>
          <p:cNvPr id="21" name="TextBox 20">
            <a:extLst>
              <a:ext uri="{FF2B5EF4-FFF2-40B4-BE49-F238E27FC236}">
                <a16:creationId xmlns:a16="http://schemas.microsoft.com/office/drawing/2014/main" id="{9FA96668-BC14-1703-150A-D311F5D41DC9}"/>
              </a:ext>
            </a:extLst>
          </p:cNvPr>
          <p:cNvSpPr txBox="1"/>
          <p:nvPr/>
        </p:nvSpPr>
        <p:spPr>
          <a:xfrm>
            <a:off x="740459" y="5816991"/>
            <a:ext cx="2443175" cy="242259"/>
          </a:xfrm>
          <a:prstGeom prst="rect">
            <a:avLst/>
          </a:prstGeom>
          <a:noFill/>
        </p:spPr>
        <p:txBody>
          <a:bodyPr vert="horz" lIns="0" tIns="0" rIns="0" bIns="0" rtlCol="0">
            <a:noAutofit/>
          </a:bodyPr>
          <a:lstStyle/>
          <a:p>
            <a:pPr indent="-108000"/>
            <a:r>
              <a:rPr lang="en-US" sz="1100" b="1">
                <a:solidFill>
                  <a:schemeClr val="accent4"/>
                </a:solidFill>
              </a:rPr>
              <a:t>Real Estate Investments </a:t>
            </a:r>
            <a:endParaRPr lang="en-US" sz="1100" b="1" i="1">
              <a:solidFill>
                <a:schemeClr val="accent4"/>
              </a:solidFill>
            </a:endParaRPr>
          </a:p>
        </p:txBody>
      </p:sp>
      <p:sp>
        <p:nvSpPr>
          <p:cNvPr id="26" name="TextBox 25">
            <a:extLst>
              <a:ext uri="{FF2B5EF4-FFF2-40B4-BE49-F238E27FC236}">
                <a16:creationId xmlns:a16="http://schemas.microsoft.com/office/drawing/2014/main" id="{C7E870E1-8FA2-9AD3-9EC2-F0A157F586E3}"/>
              </a:ext>
            </a:extLst>
          </p:cNvPr>
          <p:cNvSpPr txBox="1"/>
          <p:nvPr/>
        </p:nvSpPr>
        <p:spPr>
          <a:xfrm>
            <a:off x="849506" y="6140273"/>
            <a:ext cx="2443175" cy="251523"/>
          </a:xfrm>
          <a:prstGeom prst="rect">
            <a:avLst/>
          </a:prstGeom>
          <a:noFill/>
        </p:spPr>
        <p:txBody>
          <a:bodyPr vert="horz" lIns="0" tIns="0" rIns="0" bIns="0" rtlCol="0">
            <a:noAutofit/>
          </a:bodyPr>
          <a:lstStyle/>
          <a:p>
            <a:pPr indent="-108000"/>
            <a:r>
              <a:rPr lang="en-US" sz="1100" b="1">
                <a:solidFill>
                  <a:schemeClr val="accent4"/>
                </a:solidFill>
              </a:rPr>
              <a:t>Infrastructure &amp; Logistics </a:t>
            </a:r>
            <a:endParaRPr lang="en-US" sz="1100" b="1" i="1">
              <a:solidFill>
                <a:schemeClr val="accent4"/>
              </a:solidFill>
            </a:endParaRPr>
          </a:p>
        </p:txBody>
      </p:sp>
      <p:sp>
        <p:nvSpPr>
          <p:cNvPr id="35" name="TextBox 34">
            <a:extLst>
              <a:ext uri="{FF2B5EF4-FFF2-40B4-BE49-F238E27FC236}">
                <a16:creationId xmlns:a16="http://schemas.microsoft.com/office/drawing/2014/main" id="{67E04A15-57E4-4B0D-F72A-A6D72C531A56}"/>
              </a:ext>
            </a:extLst>
          </p:cNvPr>
          <p:cNvSpPr txBox="1"/>
          <p:nvPr/>
        </p:nvSpPr>
        <p:spPr>
          <a:xfrm>
            <a:off x="2551081" y="5816991"/>
            <a:ext cx="2443175" cy="242259"/>
          </a:xfrm>
          <a:prstGeom prst="rect">
            <a:avLst/>
          </a:prstGeom>
          <a:noFill/>
        </p:spPr>
        <p:txBody>
          <a:bodyPr vert="horz" lIns="0" tIns="0" rIns="0" bIns="0" rtlCol="0">
            <a:noAutofit/>
          </a:bodyPr>
          <a:lstStyle/>
          <a:p>
            <a:pPr indent="-108000"/>
            <a:r>
              <a:rPr lang="en-US" sz="1100" b="1">
                <a:solidFill>
                  <a:schemeClr val="accent4"/>
                </a:solidFill>
              </a:rPr>
              <a:t>Energy and Energy Services</a:t>
            </a:r>
            <a:endParaRPr lang="en-US" sz="1100" b="1" i="1">
              <a:solidFill>
                <a:schemeClr val="accent4"/>
              </a:solidFill>
            </a:endParaRPr>
          </a:p>
        </p:txBody>
      </p:sp>
      <p:sp>
        <p:nvSpPr>
          <p:cNvPr id="36" name="TextBox 35">
            <a:extLst>
              <a:ext uri="{FF2B5EF4-FFF2-40B4-BE49-F238E27FC236}">
                <a16:creationId xmlns:a16="http://schemas.microsoft.com/office/drawing/2014/main" id="{4D14FA9F-DA58-049B-8A1B-163C6998D163}"/>
              </a:ext>
            </a:extLst>
          </p:cNvPr>
          <p:cNvSpPr txBox="1"/>
          <p:nvPr/>
        </p:nvSpPr>
        <p:spPr>
          <a:xfrm>
            <a:off x="2888890" y="6144905"/>
            <a:ext cx="2443175" cy="242259"/>
          </a:xfrm>
          <a:prstGeom prst="rect">
            <a:avLst/>
          </a:prstGeom>
          <a:noFill/>
        </p:spPr>
        <p:txBody>
          <a:bodyPr vert="horz" lIns="0" tIns="0" rIns="0" bIns="0" rtlCol="0">
            <a:noAutofit/>
          </a:bodyPr>
          <a:lstStyle/>
          <a:p>
            <a:pPr indent="-108000"/>
            <a:r>
              <a:rPr lang="en-US" sz="1100" b="1">
                <a:solidFill>
                  <a:schemeClr val="accent4"/>
                </a:solidFill>
              </a:rPr>
              <a:t>Technology</a:t>
            </a:r>
            <a:endParaRPr lang="en-US" sz="1100" b="1" i="1">
              <a:solidFill>
                <a:schemeClr val="accent4"/>
              </a:solidFill>
            </a:endParaRPr>
          </a:p>
        </p:txBody>
      </p:sp>
      <p:sp>
        <p:nvSpPr>
          <p:cNvPr id="44" name="TextBox 43">
            <a:extLst>
              <a:ext uri="{FF2B5EF4-FFF2-40B4-BE49-F238E27FC236}">
                <a16:creationId xmlns:a16="http://schemas.microsoft.com/office/drawing/2014/main" id="{F24788FE-AEE7-43A7-057E-BD1408B67D32}"/>
              </a:ext>
            </a:extLst>
          </p:cNvPr>
          <p:cNvSpPr txBox="1"/>
          <p:nvPr/>
        </p:nvSpPr>
        <p:spPr>
          <a:xfrm>
            <a:off x="4078830" y="6144905"/>
            <a:ext cx="2443175" cy="242259"/>
          </a:xfrm>
          <a:prstGeom prst="rect">
            <a:avLst/>
          </a:prstGeom>
          <a:noFill/>
        </p:spPr>
        <p:txBody>
          <a:bodyPr vert="horz" lIns="0" tIns="0" rIns="0" bIns="0" rtlCol="0">
            <a:noAutofit/>
          </a:bodyPr>
          <a:lstStyle/>
          <a:p>
            <a:pPr indent="-108000"/>
            <a:r>
              <a:rPr lang="en-US" sz="1100" b="1">
                <a:solidFill>
                  <a:schemeClr val="accent4"/>
                </a:solidFill>
              </a:rPr>
              <a:t>Healthcare</a:t>
            </a:r>
            <a:endParaRPr lang="en-US" sz="1100" b="1" i="1">
              <a:solidFill>
                <a:schemeClr val="accent4"/>
              </a:solidFill>
            </a:endParaRPr>
          </a:p>
        </p:txBody>
      </p:sp>
      <p:sp>
        <p:nvSpPr>
          <p:cNvPr id="54" name="TextBox 53">
            <a:extLst>
              <a:ext uri="{FF2B5EF4-FFF2-40B4-BE49-F238E27FC236}">
                <a16:creationId xmlns:a16="http://schemas.microsoft.com/office/drawing/2014/main" id="{439F822D-3559-FB7F-9988-9B585E37DBE5}"/>
              </a:ext>
            </a:extLst>
          </p:cNvPr>
          <p:cNvSpPr txBox="1"/>
          <p:nvPr/>
        </p:nvSpPr>
        <p:spPr>
          <a:xfrm>
            <a:off x="4577102" y="5816991"/>
            <a:ext cx="2443175" cy="242259"/>
          </a:xfrm>
          <a:prstGeom prst="rect">
            <a:avLst/>
          </a:prstGeom>
          <a:noFill/>
        </p:spPr>
        <p:txBody>
          <a:bodyPr vert="horz" lIns="0" tIns="0" rIns="0" bIns="0" rtlCol="0">
            <a:noAutofit/>
          </a:bodyPr>
          <a:lstStyle/>
          <a:p>
            <a:pPr indent="-108000"/>
            <a:r>
              <a:rPr lang="en-US" sz="1100" b="1">
                <a:solidFill>
                  <a:schemeClr val="accent4"/>
                </a:solidFill>
              </a:rPr>
              <a:t>Consumer</a:t>
            </a:r>
            <a:endParaRPr lang="en-US" sz="1100" b="1" i="1">
              <a:solidFill>
                <a:schemeClr val="accent4"/>
              </a:solidFill>
            </a:endParaRPr>
          </a:p>
        </p:txBody>
      </p:sp>
      <p:sp>
        <p:nvSpPr>
          <p:cNvPr id="55" name="TextBox 54">
            <a:extLst>
              <a:ext uri="{FF2B5EF4-FFF2-40B4-BE49-F238E27FC236}">
                <a16:creationId xmlns:a16="http://schemas.microsoft.com/office/drawing/2014/main" id="{0A44AB06-D2BA-C3A1-12FC-D6C7934B3617}"/>
              </a:ext>
            </a:extLst>
          </p:cNvPr>
          <p:cNvSpPr txBox="1"/>
          <p:nvPr/>
        </p:nvSpPr>
        <p:spPr>
          <a:xfrm>
            <a:off x="5604500" y="5816991"/>
            <a:ext cx="2443175" cy="242259"/>
          </a:xfrm>
          <a:prstGeom prst="rect">
            <a:avLst/>
          </a:prstGeom>
          <a:noFill/>
        </p:spPr>
        <p:txBody>
          <a:bodyPr vert="horz" lIns="0" tIns="0" rIns="0" bIns="0" rtlCol="0">
            <a:noAutofit/>
          </a:bodyPr>
          <a:lstStyle/>
          <a:p>
            <a:pPr indent="-108000"/>
            <a:r>
              <a:rPr lang="en-US" sz="1100" b="1">
                <a:solidFill>
                  <a:schemeClr val="accent4"/>
                </a:solidFill>
              </a:rPr>
              <a:t>Islamic Finance</a:t>
            </a:r>
            <a:endParaRPr lang="en-US" sz="1100" b="1" i="1">
              <a:solidFill>
                <a:schemeClr val="accent4"/>
              </a:solidFill>
            </a:endParaRPr>
          </a:p>
        </p:txBody>
      </p:sp>
      <p:pic>
        <p:nvPicPr>
          <p:cNvPr id="56" name="Graphic 55" descr="Bank with solid fill">
            <a:extLst>
              <a:ext uri="{FF2B5EF4-FFF2-40B4-BE49-F238E27FC236}">
                <a16:creationId xmlns:a16="http://schemas.microsoft.com/office/drawing/2014/main" id="{16FC49B4-A42B-5E6D-938F-3727331FD25E}"/>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5304683" y="5765134"/>
            <a:ext cx="293752" cy="293752"/>
          </a:xfrm>
          <a:prstGeom prst="rect">
            <a:avLst/>
          </a:prstGeom>
        </p:spPr>
      </p:pic>
      <p:pic>
        <p:nvPicPr>
          <p:cNvPr id="57" name="Graphic 56" descr="Medical with solid fill">
            <a:extLst>
              <a:ext uri="{FF2B5EF4-FFF2-40B4-BE49-F238E27FC236}">
                <a16:creationId xmlns:a16="http://schemas.microsoft.com/office/drawing/2014/main" id="{C05415B7-FF16-00C2-9FD4-725C05F829C8}"/>
              </a:ext>
            </a:extLst>
          </p:cNvPr>
          <p:cNvPicPr>
            <a:picLocks noChangeAspect="1"/>
          </p:cNvPicPr>
          <p:nvPr/>
        </p:nvPicPr>
        <p:blipFill>
          <a:blip r:embed="rId22">
            <a:extLst>
              <a:ext uri="{96DAC541-7B7A-43D3-8B79-37D633B846F1}">
                <asvg:svgBlip xmlns:asvg="http://schemas.microsoft.com/office/drawing/2016/SVG/main" r:embed="rId23"/>
              </a:ext>
            </a:extLst>
          </a:blip>
          <a:stretch>
            <a:fillRect/>
          </a:stretch>
        </p:blipFill>
        <p:spPr>
          <a:xfrm>
            <a:off x="3779462" y="6100357"/>
            <a:ext cx="272937" cy="272937"/>
          </a:xfrm>
          <a:prstGeom prst="rect">
            <a:avLst/>
          </a:prstGeom>
        </p:spPr>
      </p:pic>
      <p:pic>
        <p:nvPicPr>
          <p:cNvPr id="58" name="Graphic 57" descr="Store with solid fill">
            <a:extLst>
              <a:ext uri="{FF2B5EF4-FFF2-40B4-BE49-F238E27FC236}">
                <a16:creationId xmlns:a16="http://schemas.microsoft.com/office/drawing/2014/main" id="{2DC41502-78B7-D11B-7590-37134FD9F194}"/>
              </a:ext>
            </a:extLst>
          </p:cNvPr>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a:off x="4266481" y="5754903"/>
            <a:ext cx="310621" cy="310621"/>
          </a:xfrm>
          <a:prstGeom prst="rect">
            <a:avLst/>
          </a:prstGeom>
        </p:spPr>
      </p:pic>
      <p:pic>
        <p:nvPicPr>
          <p:cNvPr id="59" name="Graphic 58" descr="Internet outline">
            <a:extLst>
              <a:ext uri="{FF2B5EF4-FFF2-40B4-BE49-F238E27FC236}">
                <a16:creationId xmlns:a16="http://schemas.microsoft.com/office/drawing/2014/main" id="{8BEF036E-CF13-64B9-92D4-AC857601526E}"/>
              </a:ext>
            </a:extLst>
          </p:cNvPr>
          <p:cNvPicPr>
            <a:picLocks noChangeAspect="1"/>
          </p:cNvPicPr>
          <p:nvPr/>
        </p:nvPicPr>
        <p:blipFill>
          <a:blip r:embed="rId26">
            <a:extLst>
              <a:ext uri="{96DAC541-7B7A-43D3-8B79-37D633B846F1}">
                <asvg:svgBlip xmlns:asvg="http://schemas.microsoft.com/office/drawing/2016/SVG/main" r:embed="rId27"/>
              </a:ext>
            </a:extLst>
          </a:blip>
          <a:stretch>
            <a:fillRect/>
          </a:stretch>
        </p:blipFill>
        <p:spPr>
          <a:xfrm>
            <a:off x="2522045" y="6073800"/>
            <a:ext cx="310621" cy="310621"/>
          </a:xfrm>
          <a:prstGeom prst="rect">
            <a:avLst/>
          </a:prstGeom>
        </p:spPr>
      </p:pic>
      <p:pic>
        <p:nvPicPr>
          <p:cNvPr id="60" name="Graphic 59" descr="Windmill with solid fill">
            <a:extLst>
              <a:ext uri="{FF2B5EF4-FFF2-40B4-BE49-F238E27FC236}">
                <a16:creationId xmlns:a16="http://schemas.microsoft.com/office/drawing/2014/main" id="{C589280B-3005-87AC-086C-8BE9C898A6C5}"/>
              </a:ext>
            </a:extLst>
          </p:cNvPr>
          <p:cNvPicPr>
            <a:picLocks noChangeAspect="1"/>
          </p:cNvPicPr>
          <p:nvPr/>
        </p:nvPicPr>
        <p:blipFill>
          <a:blip r:embed="rId28">
            <a:extLst>
              <a:ext uri="{96DAC541-7B7A-43D3-8B79-37D633B846F1}">
                <asvg:svgBlip xmlns:asvg="http://schemas.microsoft.com/office/drawing/2016/SVG/main" r:embed="rId29"/>
              </a:ext>
            </a:extLst>
          </a:blip>
          <a:stretch>
            <a:fillRect/>
          </a:stretch>
        </p:blipFill>
        <p:spPr>
          <a:xfrm>
            <a:off x="2238441" y="5757718"/>
            <a:ext cx="291496" cy="291496"/>
          </a:xfrm>
          <a:prstGeom prst="rect">
            <a:avLst/>
          </a:prstGeom>
        </p:spPr>
      </p:pic>
      <p:pic>
        <p:nvPicPr>
          <p:cNvPr id="61" name="Graphic 60" descr="Dump truck with solid fill">
            <a:extLst>
              <a:ext uri="{FF2B5EF4-FFF2-40B4-BE49-F238E27FC236}">
                <a16:creationId xmlns:a16="http://schemas.microsoft.com/office/drawing/2014/main" id="{06E3C667-AF36-26A8-CC1E-872E1C6771ED}"/>
              </a:ext>
            </a:extLst>
          </p:cNvPr>
          <p:cNvPicPr>
            <a:picLocks noChangeAspect="1"/>
          </p:cNvPicPr>
          <p:nvPr/>
        </p:nvPicPr>
        <p:blipFill>
          <a:blip r:embed="rId30">
            <a:extLst>
              <a:ext uri="{96DAC541-7B7A-43D3-8B79-37D633B846F1}">
                <asvg:svgBlip xmlns:asvg="http://schemas.microsoft.com/office/drawing/2016/SVG/main" r:embed="rId31"/>
              </a:ext>
            </a:extLst>
          </a:blip>
          <a:stretch>
            <a:fillRect/>
          </a:stretch>
        </p:blipFill>
        <p:spPr>
          <a:xfrm>
            <a:off x="453268" y="6048568"/>
            <a:ext cx="333669" cy="333669"/>
          </a:xfrm>
          <a:prstGeom prst="rect">
            <a:avLst/>
          </a:prstGeom>
        </p:spPr>
      </p:pic>
      <p:pic>
        <p:nvPicPr>
          <p:cNvPr id="62" name="Graphic 61" descr="Building with solid fill">
            <a:extLst>
              <a:ext uri="{FF2B5EF4-FFF2-40B4-BE49-F238E27FC236}">
                <a16:creationId xmlns:a16="http://schemas.microsoft.com/office/drawing/2014/main" id="{ECF463C8-3F4E-D25F-B691-CDFD8477857D}"/>
              </a:ext>
            </a:extLst>
          </p:cNvPr>
          <p:cNvPicPr>
            <a:picLocks noChangeAspect="1"/>
          </p:cNvPicPr>
          <p:nvPr/>
        </p:nvPicPr>
        <p:blipFill>
          <a:blip r:embed="rId32">
            <a:extLst>
              <a:ext uri="{96DAC541-7B7A-43D3-8B79-37D633B846F1}">
                <asvg:svgBlip xmlns:asvg="http://schemas.microsoft.com/office/drawing/2016/SVG/main" r:embed="rId33"/>
              </a:ext>
            </a:extLst>
          </a:blip>
          <a:stretch>
            <a:fillRect/>
          </a:stretch>
        </p:blipFill>
        <p:spPr>
          <a:xfrm>
            <a:off x="406489" y="5679475"/>
            <a:ext cx="335593" cy="335593"/>
          </a:xfrm>
          <a:prstGeom prst="rect">
            <a:avLst/>
          </a:prstGeom>
        </p:spPr>
      </p:pic>
      <p:sp>
        <p:nvSpPr>
          <p:cNvPr id="1024" name="TextBox 1023">
            <a:extLst>
              <a:ext uri="{FF2B5EF4-FFF2-40B4-BE49-F238E27FC236}">
                <a16:creationId xmlns:a16="http://schemas.microsoft.com/office/drawing/2014/main" id="{C844929B-6D6E-1B72-E318-EAADCA544A6A}"/>
              </a:ext>
            </a:extLst>
          </p:cNvPr>
          <p:cNvSpPr txBox="1"/>
          <p:nvPr/>
        </p:nvSpPr>
        <p:spPr>
          <a:xfrm>
            <a:off x="5309355" y="6144905"/>
            <a:ext cx="2443175" cy="242259"/>
          </a:xfrm>
          <a:prstGeom prst="rect">
            <a:avLst/>
          </a:prstGeom>
          <a:noFill/>
        </p:spPr>
        <p:txBody>
          <a:bodyPr vert="horz" lIns="0" tIns="0" rIns="0" bIns="0" rtlCol="0">
            <a:noAutofit/>
          </a:bodyPr>
          <a:lstStyle/>
          <a:p>
            <a:pPr indent="-108000"/>
            <a:r>
              <a:rPr lang="en-US" sz="1100" b="1">
                <a:solidFill>
                  <a:schemeClr val="accent4"/>
                </a:solidFill>
              </a:rPr>
              <a:t>Food &amp; Agriculture</a:t>
            </a:r>
            <a:endParaRPr lang="en-US" sz="1100" b="1" i="1">
              <a:solidFill>
                <a:schemeClr val="accent4"/>
              </a:solidFill>
            </a:endParaRPr>
          </a:p>
        </p:txBody>
      </p:sp>
      <p:pic>
        <p:nvPicPr>
          <p:cNvPr id="1027" name="Graphic 1026" descr="The lulav with solid fill">
            <a:extLst>
              <a:ext uri="{FF2B5EF4-FFF2-40B4-BE49-F238E27FC236}">
                <a16:creationId xmlns:a16="http://schemas.microsoft.com/office/drawing/2014/main" id="{28824CD4-4290-E230-A46E-A234AE867BE8}"/>
              </a:ext>
            </a:extLst>
          </p:cNvPr>
          <p:cNvPicPr>
            <a:picLocks noChangeAspect="1"/>
          </p:cNvPicPr>
          <p:nvPr/>
        </p:nvPicPr>
        <p:blipFill>
          <a:blip r:embed="rId34">
            <a:extLst>
              <a:ext uri="{96DAC541-7B7A-43D3-8B79-37D633B846F1}">
                <asvg:svgBlip xmlns:asvg="http://schemas.microsoft.com/office/drawing/2016/SVG/main" r:embed="rId35"/>
              </a:ext>
            </a:extLst>
          </a:blip>
          <a:stretch>
            <a:fillRect/>
          </a:stretch>
        </p:blipFill>
        <p:spPr>
          <a:xfrm>
            <a:off x="4995815" y="6094272"/>
            <a:ext cx="242259" cy="242259"/>
          </a:xfrm>
          <a:prstGeom prst="rect">
            <a:avLst/>
          </a:prstGeom>
        </p:spPr>
      </p:pic>
    </p:spTree>
    <p:extLst>
      <p:ext uri="{BB962C8B-B14F-4D97-AF65-F5344CB8AC3E}">
        <p14:creationId xmlns:p14="http://schemas.microsoft.com/office/powerpoint/2010/main" val="28693710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2B1BB4E2-7B02-FEE1-8F04-2ACB20317EA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6" progId="TCLayout.ActiveDocument.1">
                  <p:embed/>
                </p:oleObj>
              </mc:Choice>
              <mc:Fallback>
                <p:oleObj name="think-cell Slide" r:id="rId4" imgW="395" imgH="396" progId="TCLayout.ActiveDocument.1">
                  <p:embed/>
                  <p:pic>
                    <p:nvPicPr>
                      <p:cNvPr id="7" name="think-cell data - do not delete" hidden="1">
                        <a:extLst>
                          <a:ext uri="{FF2B5EF4-FFF2-40B4-BE49-F238E27FC236}">
                            <a16:creationId xmlns:a16="http://schemas.microsoft.com/office/drawing/2014/main" id="{2B1BB4E2-7B02-FEE1-8F04-2ACB20317EA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Text Placeholder 2">
            <a:extLst>
              <a:ext uri="{FF2B5EF4-FFF2-40B4-BE49-F238E27FC236}">
                <a16:creationId xmlns:a16="http://schemas.microsoft.com/office/drawing/2014/main" id="{B8905CAA-7374-1672-E5E5-EB2F8F8E295B}"/>
              </a:ext>
            </a:extLst>
          </p:cNvPr>
          <p:cNvSpPr>
            <a:spLocks noGrp="1"/>
          </p:cNvSpPr>
          <p:nvPr>
            <p:ph type="body" sz="quarter" idx="10"/>
          </p:nvPr>
        </p:nvSpPr>
        <p:spPr>
          <a:xfrm>
            <a:off x="442913" y="1046375"/>
            <a:ext cx="10088098" cy="578927"/>
          </a:xfrm>
        </p:spPr>
        <p:txBody>
          <a:bodyPr/>
          <a:lstStyle/>
          <a:p>
            <a:r>
              <a:rPr lang="en-GB" sz="1600"/>
              <a:t>In support of liquidity management to enable growth of the core Private Equity portfolio, </a:t>
            </a:r>
            <a:r>
              <a:rPr lang="en-GB" sz="1600" err="1"/>
              <a:t>Eshraq</a:t>
            </a:r>
            <a:r>
              <a:rPr lang="en-GB" sz="1600"/>
              <a:t> will selectively invest in assets that offer reliable cash flows that stabilise earnings and support its operations.</a:t>
            </a:r>
          </a:p>
          <a:p>
            <a:endParaRPr lang="en-GB" sz="1800"/>
          </a:p>
        </p:txBody>
      </p:sp>
      <p:sp>
        <p:nvSpPr>
          <p:cNvPr id="22" name="Title 1">
            <a:extLst>
              <a:ext uri="{FF2B5EF4-FFF2-40B4-BE49-F238E27FC236}">
                <a16:creationId xmlns:a16="http://schemas.microsoft.com/office/drawing/2014/main" id="{8796ABED-E87D-8D67-2E3C-5655F34A3A33}"/>
              </a:ext>
            </a:extLst>
          </p:cNvPr>
          <p:cNvSpPr>
            <a:spLocks noGrp="1"/>
          </p:cNvSpPr>
          <p:nvPr>
            <p:ph type="title"/>
          </p:nvPr>
        </p:nvSpPr>
        <p:spPr>
          <a:xfrm>
            <a:off x="474242" y="477513"/>
            <a:ext cx="10173988" cy="438949"/>
          </a:xfrm>
        </p:spPr>
        <p:txBody>
          <a:bodyPr vert="horz" lIns="0" tIns="0" rIns="0" bIns="0" rtlCol="0" anchor="t">
            <a:noAutofit/>
          </a:bodyPr>
          <a:lstStyle/>
          <a:p>
            <a:r>
              <a:rPr lang="en-US" b="0" spc="300">
                <a:solidFill>
                  <a:srgbClr val="002060"/>
                </a:solidFill>
                <a:latin typeface="Bahnschrift SemiBold Condensed" panose="020B0502040204020203" pitchFamily="34" charset="0"/>
              </a:rPr>
              <a:t>portfolio growth to be complemented by income-generating assets</a:t>
            </a:r>
          </a:p>
        </p:txBody>
      </p:sp>
      <p:grpSp>
        <p:nvGrpSpPr>
          <p:cNvPr id="9" name="Group 8">
            <a:extLst>
              <a:ext uri="{FF2B5EF4-FFF2-40B4-BE49-F238E27FC236}">
                <a16:creationId xmlns:a16="http://schemas.microsoft.com/office/drawing/2014/main" id="{CD283DEF-A70D-3C1D-EFCE-B98406B9F157}"/>
              </a:ext>
            </a:extLst>
          </p:cNvPr>
          <p:cNvGrpSpPr/>
          <p:nvPr/>
        </p:nvGrpSpPr>
        <p:grpSpPr>
          <a:xfrm>
            <a:off x="7191100" y="1968701"/>
            <a:ext cx="4305299" cy="4219035"/>
            <a:chOff x="6996584" y="3433845"/>
            <a:chExt cx="4620663" cy="4219035"/>
          </a:xfrm>
        </p:grpSpPr>
        <p:sp>
          <p:nvSpPr>
            <p:cNvPr id="16" name="Rectangle: Rounded Corners 15">
              <a:extLst>
                <a:ext uri="{FF2B5EF4-FFF2-40B4-BE49-F238E27FC236}">
                  <a16:creationId xmlns:a16="http://schemas.microsoft.com/office/drawing/2014/main" id="{FC182789-B5D7-CD13-54AD-DF2AFF7F9862}"/>
                </a:ext>
              </a:extLst>
            </p:cNvPr>
            <p:cNvSpPr/>
            <p:nvPr/>
          </p:nvSpPr>
          <p:spPr>
            <a:xfrm>
              <a:off x="7196473" y="3813368"/>
              <a:ext cx="4220885" cy="3839512"/>
            </a:xfrm>
            <a:prstGeom prst="roundRect">
              <a:avLst>
                <a:gd name="adj" fmla="val 13616"/>
              </a:avLst>
            </a:prstGeom>
            <a:solidFill>
              <a:schemeClr val="bg1">
                <a:lumMod val="95000"/>
              </a:schemeClr>
            </a:solidFill>
            <a:ln w="19050">
              <a:solidFill>
                <a:schemeClr val="accent2"/>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7" name="TextBox 16">
              <a:extLst>
                <a:ext uri="{FF2B5EF4-FFF2-40B4-BE49-F238E27FC236}">
                  <a16:creationId xmlns:a16="http://schemas.microsoft.com/office/drawing/2014/main" id="{27C9AB17-AE59-D8D6-2181-A14D2FC5BD49}"/>
                </a:ext>
              </a:extLst>
            </p:cNvPr>
            <p:cNvSpPr txBox="1"/>
            <p:nvPr/>
          </p:nvSpPr>
          <p:spPr>
            <a:xfrm>
              <a:off x="6996584" y="3433845"/>
              <a:ext cx="4620663" cy="307777"/>
            </a:xfrm>
            <a:prstGeom prst="rect">
              <a:avLst/>
            </a:prstGeom>
            <a:noFill/>
          </p:spPr>
          <p:txBody>
            <a:bodyPr wrap="square" rtlCol="0">
              <a:spAutoFit/>
            </a:bodyPr>
            <a:lstStyle>
              <a:defPPr>
                <a:defRPr lang="en-US"/>
              </a:defPPr>
              <a:lvl1pPr algn="ctr">
                <a:defRPr sz="1400" b="1">
                  <a:solidFill>
                    <a:schemeClr val="accent2"/>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en-US" sz="1400" b="1">
                  <a:solidFill>
                    <a:schemeClr val="accent2"/>
                  </a:solidFill>
                </a:rPr>
                <a:t>Progress in investing in income-generatin</a:t>
              </a:r>
              <a:r>
                <a:rPr lang="en-US"/>
                <a:t>g Real Estate</a:t>
              </a:r>
            </a:p>
          </p:txBody>
        </p:sp>
        <p:sp>
          <p:nvSpPr>
            <p:cNvPr id="21" name="TextBox 20">
              <a:extLst>
                <a:ext uri="{FF2B5EF4-FFF2-40B4-BE49-F238E27FC236}">
                  <a16:creationId xmlns:a16="http://schemas.microsoft.com/office/drawing/2014/main" id="{BA24D52B-4FFF-DD78-2E44-57819E30F38E}"/>
                </a:ext>
              </a:extLst>
            </p:cNvPr>
            <p:cNvSpPr txBox="1"/>
            <p:nvPr/>
          </p:nvSpPr>
          <p:spPr>
            <a:xfrm>
              <a:off x="7493805" y="4019388"/>
              <a:ext cx="3753904" cy="1785104"/>
            </a:xfrm>
            <a:prstGeom prst="rect">
              <a:avLst/>
            </a:prstGeom>
            <a:solidFill>
              <a:schemeClr val="bg1">
                <a:lumMod val="95000"/>
              </a:schemeClr>
            </a:solidFill>
            <a:ln w="19050">
              <a:noFill/>
              <a:prstDash val="dash"/>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algn="ctr">
                <a:defRPr sz="1200">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171450" indent="-171450" algn="l">
                <a:buFont typeface="Wingdings" panose="05000000000000000000" pitchFamily="2" charset="2"/>
                <a:buChar char="ü"/>
              </a:pPr>
              <a:r>
                <a:rPr lang="en-US" sz="1100" dirty="0">
                  <a:solidFill>
                    <a:schemeClr val="tx1"/>
                  </a:solidFill>
                </a:rPr>
                <a:t>Eshraq is one of four </a:t>
              </a:r>
              <a:r>
                <a:rPr lang="en-US" sz="1100" b="1" dirty="0">
                  <a:solidFill>
                    <a:schemeClr val="tx1"/>
                  </a:solidFill>
                </a:rPr>
                <a:t>investors in the Ocean House luxury residential project on Palm Jumeirah</a:t>
              </a:r>
              <a:r>
                <a:rPr lang="en-US" sz="1100" dirty="0">
                  <a:solidFill>
                    <a:schemeClr val="tx1"/>
                  </a:solidFill>
                </a:rPr>
                <a:t>, Dubai</a:t>
              </a:r>
            </a:p>
            <a:p>
              <a:pPr marL="171450" indent="-171450" algn="l">
                <a:buFont typeface="Wingdings" panose="05000000000000000000" pitchFamily="2" charset="2"/>
                <a:buChar char="ü"/>
              </a:pPr>
              <a:endParaRPr lang="en-US" sz="1100" b="1" dirty="0">
                <a:solidFill>
                  <a:schemeClr val="tx1"/>
                </a:solidFill>
              </a:endParaRPr>
            </a:p>
            <a:p>
              <a:pPr marL="171450" indent="-171450" algn="l">
                <a:buFont typeface="Wingdings" panose="05000000000000000000" pitchFamily="2" charset="2"/>
                <a:buChar char="ü"/>
              </a:pPr>
              <a:r>
                <a:rPr lang="en-US" sz="1100" b="1" dirty="0">
                  <a:solidFill>
                    <a:schemeClr val="tx1"/>
                  </a:solidFill>
                </a:rPr>
                <a:t>95% of units sold, with sales value reaching c. AED 1.28 billion at end March 2025, </a:t>
              </a:r>
              <a:r>
                <a:rPr lang="en-US" sz="1100" dirty="0">
                  <a:solidFill>
                    <a:schemeClr val="tx1"/>
                  </a:solidFill>
                </a:rPr>
                <a:t>with average selling price of &gt; AED 5,200 per square foot.</a:t>
              </a:r>
              <a:endParaRPr lang="en-US" sz="1100" dirty="0">
                <a:solidFill>
                  <a:schemeClr val="tx1"/>
                </a:solidFill>
                <a:ea typeface="Calibri"/>
                <a:cs typeface="Calibri"/>
              </a:endParaRPr>
            </a:p>
          </p:txBody>
        </p:sp>
      </p:grpSp>
      <p:pic>
        <p:nvPicPr>
          <p:cNvPr id="2050" name="Picture 2" descr="Dubai revives palm islands project with ...">
            <a:extLst>
              <a:ext uri="{FF2B5EF4-FFF2-40B4-BE49-F238E27FC236}">
                <a16:creationId xmlns:a16="http://schemas.microsoft.com/office/drawing/2014/main" id="{9FD41227-386A-FAA5-66CC-0A3AA1A2920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29192" y="4339348"/>
            <a:ext cx="2229113" cy="1397120"/>
          </a:xfrm>
          <a:prstGeom prst="rect">
            <a:avLst/>
          </a:prstGeom>
          <a:noFill/>
          <a:extLst>
            <a:ext uri="{909E8E84-426E-40DD-AFC4-6F175D3DCCD1}">
              <a14:hiddenFill xmlns:a14="http://schemas.microsoft.com/office/drawing/2010/main">
                <a:solidFill>
                  <a:srgbClr val="FFFFFF"/>
                </a:solidFill>
              </a14:hiddenFill>
            </a:ext>
          </a:extLst>
        </p:spPr>
      </p:pic>
      <p:sp>
        <p:nvSpPr>
          <p:cNvPr id="23" name="Isosceles Triangle 22">
            <a:extLst>
              <a:ext uri="{FF2B5EF4-FFF2-40B4-BE49-F238E27FC236}">
                <a16:creationId xmlns:a16="http://schemas.microsoft.com/office/drawing/2014/main" id="{483BA3F7-F7EA-41C3-1D02-031A174733A5}"/>
              </a:ext>
            </a:extLst>
          </p:cNvPr>
          <p:cNvSpPr/>
          <p:nvPr/>
        </p:nvSpPr>
        <p:spPr>
          <a:xfrm rot="5400000">
            <a:off x="5101626" y="3879097"/>
            <a:ext cx="3455714" cy="409343"/>
          </a:xfrm>
          <a:prstGeom prst="triangle">
            <a:avLst/>
          </a:prstGeom>
          <a:solidFill>
            <a:schemeClr val="accent4"/>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algn="ctr"/>
            <a:endParaRPr lang="en-AE" sz="1200"/>
          </a:p>
        </p:txBody>
      </p:sp>
      <p:sp>
        <p:nvSpPr>
          <p:cNvPr id="30" name="TextBox 29">
            <a:extLst>
              <a:ext uri="{FF2B5EF4-FFF2-40B4-BE49-F238E27FC236}">
                <a16:creationId xmlns:a16="http://schemas.microsoft.com/office/drawing/2014/main" id="{DBF40F4D-3B45-18A6-05C4-0CC6E5E432D8}"/>
              </a:ext>
            </a:extLst>
          </p:cNvPr>
          <p:cNvSpPr txBox="1"/>
          <p:nvPr/>
        </p:nvSpPr>
        <p:spPr>
          <a:xfrm>
            <a:off x="735282" y="2218654"/>
            <a:ext cx="5461332" cy="1021697"/>
          </a:xfrm>
          <a:prstGeom prst="round2DiagRect">
            <a:avLst/>
          </a:prstGeom>
          <a:solidFill>
            <a:schemeClr val="accent2">
              <a:lumMod val="20000"/>
              <a:lumOff val="80000"/>
            </a:schemeClr>
          </a:solidFill>
        </p:spPr>
        <p:txBody>
          <a:bodyPr vert="horz" wrap="square" lIns="36000" tIns="36000" rIns="36000" bIns="36000" rtlCol="0" anchor="ctr">
            <a:noAutofit/>
          </a:bodyPr>
          <a:lstStyle/>
          <a:p>
            <a:r>
              <a:rPr lang="en-US" sz="1200">
                <a:solidFill>
                  <a:schemeClr val="accent1"/>
                </a:solidFill>
                <a:cs typeface="Arial" panose="020B0604020202020204" pitchFamily="34" charset="0"/>
              </a:rPr>
              <a:t>Eshraq will </a:t>
            </a:r>
            <a:r>
              <a:rPr lang="en-US" sz="1200" b="1">
                <a:solidFill>
                  <a:schemeClr val="accent1"/>
                </a:solidFill>
                <a:cs typeface="Arial" panose="020B0604020202020204" pitchFamily="34" charset="0"/>
              </a:rPr>
              <a:t>continue to selectively invest in income generating minority equity stakes</a:t>
            </a:r>
            <a:r>
              <a:rPr lang="en-US" sz="1200">
                <a:solidFill>
                  <a:schemeClr val="accent1"/>
                </a:solidFill>
                <a:cs typeface="Arial" panose="020B0604020202020204" pitchFamily="34" charset="0"/>
              </a:rPr>
              <a:t>, </a:t>
            </a:r>
            <a:r>
              <a:rPr lang="en-US" sz="1200" b="1">
                <a:solidFill>
                  <a:schemeClr val="accent1"/>
                </a:solidFill>
                <a:cs typeface="Arial" panose="020B0604020202020204" pitchFamily="34" charset="0"/>
              </a:rPr>
              <a:t>fixed income assets and Real Estate </a:t>
            </a:r>
            <a:r>
              <a:rPr lang="en-US" sz="1200">
                <a:solidFill>
                  <a:schemeClr val="accent1"/>
                </a:solidFill>
                <a:cs typeface="Arial" panose="020B0604020202020204" pitchFamily="34" charset="0"/>
              </a:rPr>
              <a:t>to generate reliable cash flows and balance its investment portfolio.</a:t>
            </a:r>
          </a:p>
        </p:txBody>
      </p:sp>
      <p:sp>
        <p:nvSpPr>
          <p:cNvPr id="41" name="TextBox 40">
            <a:extLst>
              <a:ext uri="{FF2B5EF4-FFF2-40B4-BE49-F238E27FC236}">
                <a16:creationId xmlns:a16="http://schemas.microsoft.com/office/drawing/2014/main" id="{2A5FF2E1-2542-8380-4824-DBB2432EA41D}"/>
              </a:ext>
            </a:extLst>
          </p:cNvPr>
          <p:cNvSpPr txBox="1"/>
          <p:nvPr/>
        </p:nvSpPr>
        <p:spPr>
          <a:xfrm>
            <a:off x="537230" y="2122927"/>
            <a:ext cx="391754" cy="280844"/>
          </a:xfrm>
          <a:prstGeom prst="round2DiagRect">
            <a:avLst/>
          </a:prstGeom>
          <a:solidFill>
            <a:schemeClr val="accent2">
              <a:lumMod val="20000"/>
              <a:lumOff val="80000"/>
            </a:schemeClr>
          </a:solidFill>
        </p:spPr>
        <p:txBody>
          <a:bodyPr vert="horz" wrap="square" lIns="36000" tIns="36000" rIns="36000" bIns="36000" rtlCol="0" anchor="ctr">
            <a:noAutofit/>
          </a:bodyPr>
          <a:lstStyle/>
          <a:p>
            <a:pPr marL="72000">
              <a:spcBef>
                <a:spcPts val="800"/>
              </a:spcBef>
              <a:buClr>
                <a:schemeClr val="accent2"/>
              </a:buClr>
            </a:pPr>
            <a:r>
              <a:rPr lang="en-US" sz="1400" b="1">
                <a:solidFill>
                  <a:schemeClr val="accent4"/>
                </a:solidFill>
              </a:rPr>
              <a:t>1</a:t>
            </a:r>
          </a:p>
        </p:txBody>
      </p:sp>
      <p:sp>
        <p:nvSpPr>
          <p:cNvPr id="49" name="TextBox 48">
            <a:extLst>
              <a:ext uri="{FF2B5EF4-FFF2-40B4-BE49-F238E27FC236}">
                <a16:creationId xmlns:a16="http://schemas.microsoft.com/office/drawing/2014/main" id="{4828BBD5-A061-722B-BB81-5B916457C6EC}"/>
              </a:ext>
            </a:extLst>
          </p:cNvPr>
          <p:cNvSpPr txBox="1"/>
          <p:nvPr/>
        </p:nvSpPr>
        <p:spPr>
          <a:xfrm>
            <a:off x="735282" y="3516772"/>
            <a:ext cx="5461332" cy="1021697"/>
          </a:xfrm>
          <a:prstGeom prst="round2DiagRect">
            <a:avLst/>
          </a:prstGeom>
          <a:solidFill>
            <a:schemeClr val="accent2">
              <a:lumMod val="20000"/>
              <a:lumOff val="80000"/>
            </a:schemeClr>
          </a:solidFill>
        </p:spPr>
        <p:txBody>
          <a:bodyPr vert="horz" wrap="square" lIns="36000" tIns="36000" rIns="36000" bIns="36000" rtlCol="0" anchor="ctr">
            <a:noAutofit/>
          </a:bodyPr>
          <a:lstStyle/>
          <a:p>
            <a:r>
              <a:rPr lang="en-US" sz="1200">
                <a:solidFill>
                  <a:schemeClr val="accent1"/>
                </a:solidFill>
                <a:cs typeface="Arial" panose="020B0604020202020204" pitchFamily="34" charset="0"/>
              </a:rPr>
              <a:t>This will be </a:t>
            </a:r>
            <a:r>
              <a:rPr lang="en-US" sz="1200" b="1">
                <a:solidFill>
                  <a:schemeClr val="accent1"/>
                </a:solidFill>
                <a:cs typeface="Arial" panose="020B0604020202020204" pitchFamily="34" charset="0"/>
              </a:rPr>
              <a:t>complementary to the core Private Equity portfolio</a:t>
            </a:r>
            <a:r>
              <a:rPr lang="en-US" sz="1200">
                <a:solidFill>
                  <a:schemeClr val="accent1"/>
                </a:solidFill>
                <a:cs typeface="Arial" panose="020B0604020202020204" pitchFamily="34" charset="0"/>
              </a:rPr>
              <a:t>, with a focus on </a:t>
            </a:r>
            <a:r>
              <a:rPr lang="en-US" sz="1200" b="1">
                <a:solidFill>
                  <a:schemeClr val="accent1"/>
                </a:solidFill>
                <a:cs typeface="Arial" panose="020B0604020202020204" pitchFamily="34" charset="0"/>
              </a:rPr>
              <a:t>stable dividend paying stocks and leveraging the existing Real Estate portfolio </a:t>
            </a:r>
            <a:r>
              <a:rPr lang="en-US" sz="1200">
                <a:solidFill>
                  <a:schemeClr val="accent1"/>
                </a:solidFill>
                <a:cs typeface="Arial" panose="020B0604020202020204" pitchFamily="34" charset="0"/>
              </a:rPr>
              <a:t>to deliver consistent returns through market cycles. </a:t>
            </a:r>
          </a:p>
        </p:txBody>
      </p:sp>
      <p:sp>
        <p:nvSpPr>
          <p:cNvPr id="50" name="TextBox 49">
            <a:extLst>
              <a:ext uri="{FF2B5EF4-FFF2-40B4-BE49-F238E27FC236}">
                <a16:creationId xmlns:a16="http://schemas.microsoft.com/office/drawing/2014/main" id="{A194A2C1-1041-ECAE-4670-E9176D418ACD}"/>
              </a:ext>
            </a:extLst>
          </p:cNvPr>
          <p:cNvSpPr txBox="1"/>
          <p:nvPr/>
        </p:nvSpPr>
        <p:spPr>
          <a:xfrm>
            <a:off x="537231" y="3423761"/>
            <a:ext cx="391754" cy="280844"/>
          </a:xfrm>
          <a:prstGeom prst="round2DiagRect">
            <a:avLst/>
          </a:prstGeom>
          <a:solidFill>
            <a:schemeClr val="accent2">
              <a:lumMod val="20000"/>
              <a:lumOff val="80000"/>
            </a:schemeClr>
          </a:solidFill>
        </p:spPr>
        <p:txBody>
          <a:bodyPr vert="horz" wrap="square" lIns="36000" tIns="36000" rIns="36000" bIns="36000" rtlCol="0" anchor="ctr">
            <a:noAutofit/>
          </a:bodyPr>
          <a:lstStyle/>
          <a:p>
            <a:pPr marL="72000">
              <a:spcBef>
                <a:spcPts val="800"/>
              </a:spcBef>
              <a:buClr>
                <a:schemeClr val="accent2"/>
              </a:buClr>
            </a:pPr>
            <a:r>
              <a:rPr lang="en-US" sz="1400" b="1">
                <a:solidFill>
                  <a:schemeClr val="accent4"/>
                </a:solidFill>
              </a:rPr>
              <a:t>2</a:t>
            </a:r>
          </a:p>
        </p:txBody>
      </p:sp>
      <p:sp>
        <p:nvSpPr>
          <p:cNvPr id="51" name="TextBox 50">
            <a:extLst>
              <a:ext uri="{FF2B5EF4-FFF2-40B4-BE49-F238E27FC236}">
                <a16:creationId xmlns:a16="http://schemas.microsoft.com/office/drawing/2014/main" id="{DFCB0A2F-B86C-A456-1979-C9FE1EE81FE7}"/>
              </a:ext>
            </a:extLst>
          </p:cNvPr>
          <p:cNvSpPr txBox="1"/>
          <p:nvPr/>
        </p:nvSpPr>
        <p:spPr>
          <a:xfrm>
            <a:off x="735282" y="4841247"/>
            <a:ext cx="5461332" cy="1021697"/>
          </a:xfrm>
          <a:prstGeom prst="round2DiagRect">
            <a:avLst/>
          </a:prstGeom>
          <a:solidFill>
            <a:schemeClr val="accent2">
              <a:lumMod val="20000"/>
              <a:lumOff val="80000"/>
            </a:schemeClr>
          </a:solidFill>
        </p:spPr>
        <p:txBody>
          <a:bodyPr vert="horz" wrap="square" lIns="36000" tIns="36000" rIns="36000" bIns="36000" rtlCol="0" anchor="ctr">
            <a:noAutofit/>
          </a:bodyPr>
          <a:lstStyle/>
          <a:p>
            <a:r>
              <a:rPr lang="en-US" sz="1200" b="1">
                <a:solidFill>
                  <a:schemeClr val="accent1"/>
                </a:solidFill>
                <a:cs typeface="Arial" panose="020B0604020202020204" pitchFamily="34" charset="0"/>
              </a:rPr>
              <a:t>Management intends to maintain a more selective portfolio of income generating commercial and residential Real Estate assets</a:t>
            </a:r>
            <a:r>
              <a:rPr lang="en-US" sz="1200">
                <a:solidFill>
                  <a:schemeClr val="accent1"/>
                </a:solidFill>
                <a:cs typeface="Arial" panose="020B0604020202020204" pitchFamily="34" charset="0"/>
              </a:rPr>
              <a:t>, with a focus on stable, cash-generating properties that offer an attractive counterbalance to the dynamic nature of the core Private Equity portfolio.</a:t>
            </a:r>
            <a:endParaRPr lang="en-AE" sz="1200">
              <a:solidFill>
                <a:schemeClr val="accent1"/>
              </a:solidFill>
              <a:cs typeface="Arial" panose="020B0604020202020204" pitchFamily="34" charset="0"/>
            </a:endParaRPr>
          </a:p>
        </p:txBody>
      </p:sp>
      <p:sp>
        <p:nvSpPr>
          <p:cNvPr id="54" name="TextBox 53">
            <a:extLst>
              <a:ext uri="{FF2B5EF4-FFF2-40B4-BE49-F238E27FC236}">
                <a16:creationId xmlns:a16="http://schemas.microsoft.com/office/drawing/2014/main" id="{58873C9E-4A99-19A6-1EBF-5405791FE64F}"/>
              </a:ext>
            </a:extLst>
          </p:cNvPr>
          <p:cNvSpPr txBox="1"/>
          <p:nvPr/>
        </p:nvSpPr>
        <p:spPr>
          <a:xfrm>
            <a:off x="533545" y="4662912"/>
            <a:ext cx="391753" cy="280844"/>
          </a:xfrm>
          <a:prstGeom prst="round2DiagRect">
            <a:avLst/>
          </a:prstGeom>
          <a:solidFill>
            <a:schemeClr val="accent2">
              <a:lumMod val="20000"/>
              <a:lumOff val="80000"/>
            </a:schemeClr>
          </a:solidFill>
        </p:spPr>
        <p:txBody>
          <a:bodyPr vert="horz" wrap="square" lIns="36000" tIns="36000" rIns="36000" bIns="36000" rtlCol="0" anchor="ctr">
            <a:noAutofit/>
          </a:bodyPr>
          <a:lstStyle/>
          <a:p>
            <a:pPr marL="72000">
              <a:spcBef>
                <a:spcPts val="800"/>
              </a:spcBef>
              <a:buClr>
                <a:schemeClr val="accent2"/>
              </a:buClr>
            </a:pPr>
            <a:r>
              <a:rPr lang="en-US" sz="1400" b="1">
                <a:solidFill>
                  <a:schemeClr val="accent4"/>
                </a:solidFill>
              </a:rPr>
              <a:t>3</a:t>
            </a:r>
          </a:p>
        </p:txBody>
      </p:sp>
    </p:spTree>
    <p:extLst>
      <p:ext uri="{BB962C8B-B14F-4D97-AF65-F5344CB8AC3E}">
        <p14:creationId xmlns:p14="http://schemas.microsoft.com/office/powerpoint/2010/main" val="8126694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B6C628-24A2-8FD7-DCF2-73695FAAAC5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623B0F1-CF10-5EDB-4E18-66E7F0C792F4}"/>
              </a:ext>
            </a:extLst>
          </p:cNvPr>
          <p:cNvSpPr>
            <a:spLocks noGrp="1"/>
          </p:cNvSpPr>
          <p:nvPr>
            <p:ph type="title"/>
          </p:nvPr>
        </p:nvSpPr>
        <p:spPr>
          <a:xfrm>
            <a:off x="442913" y="537997"/>
            <a:ext cx="9373116" cy="403534"/>
          </a:xfrm>
        </p:spPr>
        <p:txBody>
          <a:bodyPr vert="horz" lIns="0" tIns="0" rIns="0" bIns="0" rtlCol="0" anchor="t">
            <a:noAutofit/>
          </a:bodyPr>
          <a:lstStyle/>
          <a:p>
            <a:r>
              <a:rPr lang="en-US" b="0" spc="300">
                <a:solidFill>
                  <a:srgbClr val="002060"/>
                </a:solidFill>
                <a:latin typeface="Bahnschrift SemiBold Condensed" panose="020B0502040204020203" pitchFamily="34" charset="0"/>
              </a:rPr>
              <a:t>transition plans for real estate ASSETS</a:t>
            </a:r>
            <a:endParaRPr lang="en-AE" b="0" spc="300">
              <a:solidFill>
                <a:srgbClr val="002060"/>
              </a:solidFill>
              <a:latin typeface="Bahnschrift SemiBold Condensed" panose="020B0502040204020203" pitchFamily="34" charset="0"/>
            </a:endParaRPr>
          </a:p>
        </p:txBody>
      </p:sp>
      <p:sp>
        <p:nvSpPr>
          <p:cNvPr id="3" name="Text Placeholder 2">
            <a:extLst>
              <a:ext uri="{FF2B5EF4-FFF2-40B4-BE49-F238E27FC236}">
                <a16:creationId xmlns:a16="http://schemas.microsoft.com/office/drawing/2014/main" id="{A015036C-9658-E9DA-FC03-E3329609F8E1}"/>
              </a:ext>
            </a:extLst>
          </p:cNvPr>
          <p:cNvSpPr>
            <a:spLocks noGrp="1"/>
          </p:cNvSpPr>
          <p:nvPr>
            <p:ph type="body" sz="quarter" idx="10"/>
          </p:nvPr>
        </p:nvSpPr>
        <p:spPr>
          <a:xfrm>
            <a:off x="442913" y="1046375"/>
            <a:ext cx="9871520" cy="578927"/>
          </a:xfrm>
        </p:spPr>
        <p:txBody>
          <a:bodyPr/>
          <a:lstStyle/>
          <a:p>
            <a:r>
              <a:rPr lang="en-GB" sz="1600"/>
              <a:t>Continued work towards transition of Real Estate portfolio and first steps in the creation of the Real Estate Development Fund, enabling generation of stable rental revenue and development of future assets.</a:t>
            </a:r>
            <a:endParaRPr lang="en-AE" sz="1600"/>
          </a:p>
        </p:txBody>
      </p:sp>
      <p:sp>
        <p:nvSpPr>
          <p:cNvPr id="8" name="TextBox 7">
            <a:extLst>
              <a:ext uri="{FF2B5EF4-FFF2-40B4-BE49-F238E27FC236}">
                <a16:creationId xmlns:a16="http://schemas.microsoft.com/office/drawing/2014/main" id="{7EABBD2C-EAE0-41E9-9FAC-FB16979F6FFD}"/>
              </a:ext>
            </a:extLst>
          </p:cNvPr>
          <p:cNvSpPr txBox="1"/>
          <p:nvPr/>
        </p:nvSpPr>
        <p:spPr>
          <a:xfrm>
            <a:off x="442912" y="1572536"/>
            <a:ext cx="10901852" cy="276999"/>
          </a:xfrm>
          <a:prstGeom prst="rect">
            <a:avLst/>
          </a:prstGeom>
          <a:solidFill>
            <a:schemeClr val="bg2"/>
          </a:solidFill>
        </p:spPr>
        <p:txBody>
          <a:bodyPr wrap="square" rtlCol="0">
            <a:spAutoFit/>
          </a:bodyPr>
          <a:lstStyle/>
          <a:p>
            <a:pPr algn="ctr"/>
            <a:r>
              <a:rPr lang="en-GB" sz="1200" b="1" i="1">
                <a:solidFill>
                  <a:schemeClr val="accent1"/>
                </a:solidFill>
              </a:rPr>
              <a:t>Eshraq is executing a multi-step plan to ensure optimal value creation from the Real Estate portfolio </a:t>
            </a:r>
            <a:endParaRPr lang="en-VI" sz="1200" b="1" i="1">
              <a:solidFill>
                <a:schemeClr val="accent1"/>
              </a:solidFill>
            </a:endParaRPr>
          </a:p>
        </p:txBody>
      </p:sp>
      <p:sp>
        <p:nvSpPr>
          <p:cNvPr id="7" name="Rectangle: Rounded Corners 6">
            <a:extLst>
              <a:ext uri="{FF2B5EF4-FFF2-40B4-BE49-F238E27FC236}">
                <a16:creationId xmlns:a16="http://schemas.microsoft.com/office/drawing/2014/main" id="{48E0CF6F-8F51-15D0-1B88-49DDA4F95D62}"/>
              </a:ext>
            </a:extLst>
          </p:cNvPr>
          <p:cNvSpPr/>
          <p:nvPr/>
        </p:nvSpPr>
        <p:spPr>
          <a:xfrm>
            <a:off x="7113042" y="2347791"/>
            <a:ext cx="4124767" cy="1776862"/>
          </a:xfrm>
          <a:prstGeom prst="roundRect">
            <a:avLst>
              <a:gd name="adj" fmla="val 13616"/>
            </a:avLst>
          </a:prstGeom>
          <a:solidFill>
            <a:schemeClr val="bg1">
              <a:lumMod val="95000"/>
            </a:schemeClr>
          </a:solidFill>
          <a:ln w="19050">
            <a:solidFill>
              <a:schemeClr val="accent2"/>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en-US" sz="1200" b="1" i="0" u="none" strike="noStrike" kern="1200" cap="none" spc="0" normalizeH="0" baseline="0" noProof="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200" b="1" i="0" u="none" strike="noStrike" kern="1200" cap="none" spc="0" normalizeH="0" baseline="0" noProof="0">
                <a:ln>
                  <a:noFill/>
                </a:ln>
                <a:solidFill>
                  <a:prstClr val="black"/>
                </a:solidFill>
                <a:effectLst/>
                <a:uLnTx/>
                <a:uFillTx/>
                <a:latin typeface="Calibri" panose="020F0502020204030204"/>
                <a:ea typeface="+mn-ea"/>
                <a:cs typeface="+mn-cs"/>
              </a:rPr>
              <a:t>Transition of legacy real estate portfolio is progressing</a:t>
            </a:r>
          </a:p>
          <a:p>
            <a:pPr marR="0" lvl="0" algn="l" defTabSz="914400" rtl="0" eaLnBrk="1" fontAlgn="auto" latinLnBrk="0" hangingPunct="1">
              <a:lnSpc>
                <a:spcPct val="100000"/>
              </a:lnSpc>
              <a:spcBef>
                <a:spcPts val="0"/>
              </a:spcBef>
              <a:spcAft>
                <a:spcPts val="0"/>
              </a:spcAft>
              <a:buClrTx/>
              <a:buSzTx/>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200" b="1" i="0" u="none" strike="noStrike" kern="1200" cap="none" spc="0" normalizeH="0" baseline="0" noProof="0">
                <a:ln>
                  <a:noFill/>
                </a:ln>
                <a:solidFill>
                  <a:prstClr val="black"/>
                </a:solidFill>
                <a:effectLst/>
                <a:uLnTx/>
                <a:uFillTx/>
                <a:latin typeface="Calibri" panose="020F0502020204030204"/>
                <a:ea typeface="+mn-ea"/>
                <a:cs typeface="+mn-cs"/>
              </a:rPr>
              <a:t>Several development partnerships and opportunities for the Abu Dhabi land bank </a:t>
            </a: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are close to being confirmed, with announcements to be made in due course.</a:t>
            </a:r>
            <a:endParaRPr kumimoji="0" lang="en-US" sz="1200" b="1"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Round Diagonal Corner Rectangle 84">
            <a:extLst>
              <a:ext uri="{FF2B5EF4-FFF2-40B4-BE49-F238E27FC236}">
                <a16:creationId xmlns:a16="http://schemas.microsoft.com/office/drawing/2014/main" id="{73926821-A4E4-226C-0AB0-65CDF3182691}"/>
              </a:ext>
            </a:extLst>
          </p:cNvPr>
          <p:cNvSpPr/>
          <p:nvPr/>
        </p:nvSpPr>
        <p:spPr>
          <a:xfrm>
            <a:off x="1996298" y="2166480"/>
            <a:ext cx="4002224" cy="781971"/>
          </a:xfrm>
          <a:prstGeom prst="round2DiagRect">
            <a:avLst>
              <a:gd name="adj1" fmla="val 9837"/>
              <a:gd name="adj2" fmla="val 0"/>
            </a:avLst>
          </a:prstGeom>
          <a:noFill/>
          <a:ln w="15875">
            <a:solidFill>
              <a:srgbClr val="0021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en-US" sz="1200" b="0" i="0">
                <a:solidFill>
                  <a:srgbClr val="002060"/>
                </a:solidFill>
                <a:effectLst/>
              </a:rPr>
              <a:t>Developed, income-generating asset</a:t>
            </a:r>
          </a:p>
          <a:p>
            <a:pPr marL="171450" indent="-171450">
              <a:buFont typeface="Arial" panose="020B0604020202020204" pitchFamily="34" charset="0"/>
              <a:buChar char="•"/>
            </a:pPr>
            <a:r>
              <a:rPr lang="en-US" sz="1200" b="0" i="0">
                <a:solidFill>
                  <a:srgbClr val="002060"/>
                </a:solidFill>
                <a:effectLst/>
              </a:rPr>
              <a:t>Prime location on Abu Dhabi’s Reem Island</a:t>
            </a:r>
          </a:p>
          <a:p>
            <a:pPr marL="171450" indent="-171450">
              <a:buFont typeface="Arial" panose="020B0604020202020204" pitchFamily="34" charset="0"/>
              <a:buChar char="•"/>
            </a:pPr>
            <a:r>
              <a:rPr lang="en-US" sz="1200" b="0" i="0">
                <a:solidFill>
                  <a:srgbClr val="002060"/>
                </a:solidFill>
                <a:effectLst/>
              </a:rPr>
              <a:t>Includes residential and commercial properties</a:t>
            </a:r>
          </a:p>
        </p:txBody>
      </p:sp>
      <p:pic>
        <p:nvPicPr>
          <p:cNvPr id="24" name="Picture 23" descr="A tall building with many windows&#10;&#10;Description automatically generated">
            <a:extLst>
              <a:ext uri="{FF2B5EF4-FFF2-40B4-BE49-F238E27FC236}">
                <a16:creationId xmlns:a16="http://schemas.microsoft.com/office/drawing/2014/main" id="{7B341AEB-C5E1-9F0D-9231-A31EA3751CF5}"/>
              </a:ext>
            </a:extLst>
          </p:cNvPr>
          <p:cNvPicPr>
            <a:picLocks noChangeAspect="1"/>
          </p:cNvPicPr>
          <p:nvPr/>
        </p:nvPicPr>
        <p:blipFill>
          <a:blip r:embed="rId3"/>
          <a:stretch>
            <a:fillRect/>
          </a:stretch>
        </p:blipFill>
        <p:spPr>
          <a:xfrm>
            <a:off x="464092" y="2166480"/>
            <a:ext cx="1417910" cy="781971"/>
          </a:xfrm>
          <a:prstGeom prst="rect">
            <a:avLst/>
          </a:prstGeom>
        </p:spPr>
      </p:pic>
      <p:sp>
        <p:nvSpPr>
          <p:cNvPr id="26" name="Round Diagonal Corner Rectangle 84">
            <a:extLst>
              <a:ext uri="{FF2B5EF4-FFF2-40B4-BE49-F238E27FC236}">
                <a16:creationId xmlns:a16="http://schemas.microsoft.com/office/drawing/2014/main" id="{B34D5DDA-558D-08D9-6AAE-9B06D4539F8C}"/>
              </a:ext>
            </a:extLst>
          </p:cNvPr>
          <p:cNvSpPr/>
          <p:nvPr/>
        </p:nvSpPr>
        <p:spPr>
          <a:xfrm>
            <a:off x="442913" y="1944991"/>
            <a:ext cx="5555608" cy="173509"/>
          </a:xfrm>
          <a:prstGeom prst="round2DiagRect">
            <a:avLst>
              <a:gd name="adj1" fmla="val 9837"/>
              <a:gd name="adj2" fmla="val 0"/>
            </a:avLst>
          </a:prstGeom>
          <a:solidFill>
            <a:schemeClr val="accent5"/>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a:solidFill>
                  <a:schemeClr val="bg1"/>
                </a:solidFill>
              </a:rPr>
              <a:t>Marina Rise </a:t>
            </a:r>
            <a:r>
              <a:rPr lang="en-US" sz="1000">
                <a:solidFill>
                  <a:schemeClr val="bg1"/>
                </a:solidFill>
              </a:rPr>
              <a:t>(developed and income-generating)</a:t>
            </a:r>
          </a:p>
        </p:txBody>
      </p:sp>
      <p:pic>
        <p:nvPicPr>
          <p:cNvPr id="28" name="Picture 27">
            <a:extLst>
              <a:ext uri="{FF2B5EF4-FFF2-40B4-BE49-F238E27FC236}">
                <a16:creationId xmlns:a16="http://schemas.microsoft.com/office/drawing/2014/main" id="{89F1E52D-532A-99C3-C7FF-07DCB2C52824}"/>
              </a:ext>
            </a:extLst>
          </p:cNvPr>
          <p:cNvPicPr>
            <a:picLocks noChangeAspect="1"/>
          </p:cNvPicPr>
          <p:nvPr/>
        </p:nvPicPr>
        <p:blipFill rotWithShape="1">
          <a:blip r:embed="rId4"/>
          <a:srcRect l="67656" t="50000" r="20468" b="25000"/>
          <a:stretch/>
        </p:blipFill>
        <p:spPr>
          <a:xfrm>
            <a:off x="485270" y="4277017"/>
            <a:ext cx="1417910" cy="779039"/>
          </a:xfrm>
          <a:prstGeom prst="rect">
            <a:avLst/>
          </a:prstGeom>
        </p:spPr>
      </p:pic>
      <p:pic>
        <p:nvPicPr>
          <p:cNvPr id="29" name="Picture 28">
            <a:extLst>
              <a:ext uri="{FF2B5EF4-FFF2-40B4-BE49-F238E27FC236}">
                <a16:creationId xmlns:a16="http://schemas.microsoft.com/office/drawing/2014/main" id="{CC08ADDF-1D69-0882-8085-1D1A16C13BAC}"/>
              </a:ext>
            </a:extLst>
          </p:cNvPr>
          <p:cNvPicPr>
            <a:picLocks noChangeAspect="1"/>
          </p:cNvPicPr>
          <p:nvPr/>
        </p:nvPicPr>
        <p:blipFill rotWithShape="1">
          <a:blip r:embed="rId4"/>
          <a:srcRect l="54219" t="50000" r="33752" b="25235"/>
          <a:stretch/>
        </p:blipFill>
        <p:spPr>
          <a:xfrm>
            <a:off x="464091" y="3240914"/>
            <a:ext cx="1417910" cy="781200"/>
          </a:xfrm>
          <a:prstGeom prst="rect">
            <a:avLst/>
          </a:prstGeom>
        </p:spPr>
      </p:pic>
      <p:sp>
        <p:nvSpPr>
          <p:cNvPr id="30" name="Round Diagonal Corner Rectangle 84">
            <a:extLst>
              <a:ext uri="{FF2B5EF4-FFF2-40B4-BE49-F238E27FC236}">
                <a16:creationId xmlns:a16="http://schemas.microsoft.com/office/drawing/2014/main" id="{1ED58A3C-0810-E2B5-BD4A-E04BEBDE7C2B}"/>
              </a:ext>
            </a:extLst>
          </p:cNvPr>
          <p:cNvSpPr/>
          <p:nvPr/>
        </p:nvSpPr>
        <p:spPr>
          <a:xfrm>
            <a:off x="2017476" y="4284302"/>
            <a:ext cx="4002224" cy="781971"/>
          </a:xfrm>
          <a:prstGeom prst="round2DiagRect">
            <a:avLst>
              <a:gd name="adj1" fmla="val 9837"/>
              <a:gd name="adj2" fmla="val 0"/>
            </a:avLst>
          </a:prstGeom>
          <a:noFill/>
          <a:ln w="15875">
            <a:solidFill>
              <a:srgbClr val="0021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en-US" sz="1200" b="0" i="0">
                <a:solidFill>
                  <a:srgbClr val="002060"/>
                </a:solidFill>
                <a:effectLst/>
              </a:rPr>
              <a:t>Development JV between </a:t>
            </a:r>
            <a:r>
              <a:rPr lang="en-US" sz="1200" b="0" i="0" err="1">
                <a:solidFill>
                  <a:srgbClr val="002060"/>
                </a:solidFill>
                <a:effectLst/>
              </a:rPr>
              <a:t>Eshraq</a:t>
            </a:r>
            <a:r>
              <a:rPr lang="en-US" sz="1200" b="0" i="0">
                <a:solidFill>
                  <a:srgbClr val="002060"/>
                </a:solidFill>
                <a:effectLst/>
              </a:rPr>
              <a:t> and Reportage</a:t>
            </a:r>
          </a:p>
          <a:p>
            <a:pPr marL="171450" indent="-171450">
              <a:buFont typeface="Arial" panose="020B0604020202020204" pitchFamily="34" charset="0"/>
              <a:buChar char="•"/>
            </a:pPr>
            <a:r>
              <a:rPr lang="en-US" sz="1200" b="1" i="1">
                <a:solidFill>
                  <a:srgbClr val="002060"/>
                </a:solidFill>
                <a:effectLst/>
              </a:rPr>
              <a:t>Strategic early settlement of payment plan received in Q4 2024</a:t>
            </a:r>
            <a:endParaRPr lang="en-US" sz="1200" b="1" i="1">
              <a:solidFill>
                <a:srgbClr val="002060"/>
              </a:solidFill>
            </a:endParaRPr>
          </a:p>
        </p:txBody>
      </p:sp>
      <p:sp>
        <p:nvSpPr>
          <p:cNvPr id="31" name="Round Diagonal Corner Rectangle 84">
            <a:extLst>
              <a:ext uri="{FF2B5EF4-FFF2-40B4-BE49-F238E27FC236}">
                <a16:creationId xmlns:a16="http://schemas.microsoft.com/office/drawing/2014/main" id="{1FDCC5C1-0086-B589-1685-19361C7214C2}"/>
              </a:ext>
            </a:extLst>
          </p:cNvPr>
          <p:cNvSpPr/>
          <p:nvPr/>
        </p:nvSpPr>
        <p:spPr>
          <a:xfrm>
            <a:off x="464091" y="4065407"/>
            <a:ext cx="5555608" cy="173509"/>
          </a:xfrm>
          <a:prstGeom prst="round2DiagRect">
            <a:avLst>
              <a:gd name="adj1" fmla="val 9837"/>
              <a:gd name="adj2" fmla="val 0"/>
            </a:avLst>
          </a:prstGeom>
          <a:solidFill>
            <a:schemeClr val="accent5"/>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400" b="1">
              <a:solidFill>
                <a:schemeClr val="bg1"/>
              </a:solidFill>
            </a:endParaRPr>
          </a:p>
          <a:p>
            <a:r>
              <a:rPr lang="en-US" sz="1200" b="1">
                <a:solidFill>
                  <a:schemeClr val="bg1"/>
                </a:solidFill>
              </a:rPr>
              <a:t>Vista by Reportage </a:t>
            </a:r>
            <a:r>
              <a:rPr lang="en-US" sz="1000">
                <a:solidFill>
                  <a:schemeClr val="bg1"/>
                </a:solidFill>
              </a:rPr>
              <a:t>(under development)</a:t>
            </a:r>
          </a:p>
          <a:p>
            <a:endParaRPr lang="en-US" sz="1400" b="1">
              <a:solidFill>
                <a:schemeClr val="bg1"/>
              </a:solidFill>
            </a:endParaRPr>
          </a:p>
        </p:txBody>
      </p:sp>
      <p:sp>
        <p:nvSpPr>
          <p:cNvPr id="33" name="Round Diagonal Corner Rectangle 84">
            <a:extLst>
              <a:ext uri="{FF2B5EF4-FFF2-40B4-BE49-F238E27FC236}">
                <a16:creationId xmlns:a16="http://schemas.microsoft.com/office/drawing/2014/main" id="{A5B01AFF-1258-CA29-77C1-EC1268B29ED5}"/>
              </a:ext>
            </a:extLst>
          </p:cNvPr>
          <p:cNvSpPr/>
          <p:nvPr/>
        </p:nvSpPr>
        <p:spPr>
          <a:xfrm>
            <a:off x="1996297" y="3216778"/>
            <a:ext cx="4002224" cy="781971"/>
          </a:xfrm>
          <a:prstGeom prst="round2DiagRect">
            <a:avLst>
              <a:gd name="adj1" fmla="val 9837"/>
              <a:gd name="adj2" fmla="val 0"/>
            </a:avLst>
          </a:prstGeom>
          <a:noFill/>
          <a:ln w="15875">
            <a:solidFill>
              <a:srgbClr val="0021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en-US" sz="1200" b="0" i="0">
                <a:solidFill>
                  <a:srgbClr val="002060"/>
                </a:solidFill>
                <a:effectLst/>
              </a:rPr>
              <a:t>Development JV between Eshraq and Danube</a:t>
            </a:r>
          </a:p>
          <a:p>
            <a:pPr marL="171450" indent="-171450">
              <a:buFont typeface="Arial" panose="020B0604020202020204" pitchFamily="34" charset="0"/>
              <a:buChar char="•"/>
            </a:pPr>
            <a:r>
              <a:rPr lang="en-US" sz="1200" b="0" i="0">
                <a:solidFill>
                  <a:srgbClr val="002060"/>
                </a:solidFill>
                <a:effectLst/>
              </a:rPr>
              <a:t>Twin high-rise residential towers in Jumeirah Village Circle (Dubai)</a:t>
            </a:r>
          </a:p>
        </p:txBody>
      </p:sp>
      <p:sp>
        <p:nvSpPr>
          <p:cNvPr id="34" name="Round Diagonal Corner Rectangle 84">
            <a:extLst>
              <a:ext uri="{FF2B5EF4-FFF2-40B4-BE49-F238E27FC236}">
                <a16:creationId xmlns:a16="http://schemas.microsoft.com/office/drawing/2014/main" id="{CA39FF1B-5037-D265-9FB2-58708D79B94F}"/>
              </a:ext>
            </a:extLst>
          </p:cNvPr>
          <p:cNvSpPr/>
          <p:nvPr/>
        </p:nvSpPr>
        <p:spPr>
          <a:xfrm>
            <a:off x="442912" y="3007111"/>
            <a:ext cx="5555608" cy="173509"/>
          </a:xfrm>
          <a:prstGeom prst="round2DiagRect">
            <a:avLst>
              <a:gd name="adj1" fmla="val 9837"/>
              <a:gd name="adj2" fmla="val 0"/>
            </a:avLst>
          </a:prstGeom>
          <a:solidFill>
            <a:schemeClr val="accent5"/>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err="1">
                <a:solidFill>
                  <a:schemeClr val="bg1"/>
                </a:solidFill>
              </a:rPr>
              <a:t>Elitz</a:t>
            </a:r>
            <a:r>
              <a:rPr lang="en-US" sz="1200" b="1">
                <a:solidFill>
                  <a:schemeClr val="bg1"/>
                </a:solidFill>
              </a:rPr>
              <a:t> by Danube </a:t>
            </a:r>
            <a:r>
              <a:rPr lang="en-US" sz="1000">
                <a:solidFill>
                  <a:schemeClr val="bg1"/>
                </a:solidFill>
              </a:rPr>
              <a:t>(under development)</a:t>
            </a:r>
          </a:p>
        </p:txBody>
      </p:sp>
      <p:sp>
        <p:nvSpPr>
          <p:cNvPr id="35" name="Round Diagonal Corner Rectangle 84">
            <a:extLst>
              <a:ext uri="{FF2B5EF4-FFF2-40B4-BE49-F238E27FC236}">
                <a16:creationId xmlns:a16="http://schemas.microsoft.com/office/drawing/2014/main" id="{F299D6A2-6D41-6C0A-B5DC-92AD9B2DB833}"/>
              </a:ext>
            </a:extLst>
          </p:cNvPr>
          <p:cNvSpPr/>
          <p:nvPr/>
        </p:nvSpPr>
        <p:spPr>
          <a:xfrm>
            <a:off x="464091" y="6389562"/>
            <a:ext cx="5603654" cy="173509"/>
          </a:xfrm>
          <a:prstGeom prst="round2DiagRect">
            <a:avLst>
              <a:gd name="adj1" fmla="val 9837"/>
              <a:gd name="adj2" fmla="val 0"/>
            </a:avLst>
          </a:prstGeom>
          <a:solidFill>
            <a:schemeClr val="accent5"/>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400" b="1">
              <a:solidFill>
                <a:schemeClr val="bg1"/>
              </a:solidFill>
            </a:endParaRPr>
          </a:p>
          <a:p>
            <a:r>
              <a:rPr lang="en-US" sz="1200" b="1">
                <a:solidFill>
                  <a:schemeClr val="bg1"/>
                </a:solidFill>
              </a:rPr>
              <a:t>Reem Island &amp; Sas Al Nakhl Plots (x5)</a:t>
            </a:r>
            <a:r>
              <a:rPr lang="en-US" sz="1400" b="1">
                <a:solidFill>
                  <a:schemeClr val="bg1"/>
                </a:solidFill>
              </a:rPr>
              <a:t> </a:t>
            </a:r>
            <a:r>
              <a:rPr lang="en-US" sz="1000">
                <a:solidFill>
                  <a:schemeClr val="bg1"/>
                </a:solidFill>
              </a:rPr>
              <a:t>(ready for sale or development)</a:t>
            </a:r>
          </a:p>
          <a:p>
            <a:endParaRPr lang="en-US" sz="1400" b="1">
              <a:solidFill>
                <a:schemeClr val="bg1"/>
              </a:solidFill>
            </a:endParaRPr>
          </a:p>
        </p:txBody>
      </p:sp>
      <p:sp>
        <p:nvSpPr>
          <p:cNvPr id="55" name="Round Diagonal Corner Rectangle 84">
            <a:extLst>
              <a:ext uri="{FF2B5EF4-FFF2-40B4-BE49-F238E27FC236}">
                <a16:creationId xmlns:a16="http://schemas.microsoft.com/office/drawing/2014/main" id="{CB2E3D1A-548A-10E3-0172-43B118A4A25F}"/>
              </a:ext>
            </a:extLst>
          </p:cNvPr>
          <p:cNvSpPr/>
          <p:nvPr/>
        </p:nvSpPr>
        <p:spPr>
          <a:xfrm>
            <a:off x="7292148" y="2300113"/>
            <a:ext cx="3766554" cy="249844"/>
          </a:xfrm>
          <a:prstGeom prst="round2DiagRect">
            <a:avLst>
              <a:gd name="adj1" fmla="val 9837"/>
              <a:gd name="adj2" fmla="val 0"/>
            </a:avLst>
          </a:prstGeom>
          <a:solidFill>
            <a:schemeClr val="accent5"/>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rPr>
              <a:t>Recent progress</a:t>
            </a:r>
          </a:p>
        </p:txBody>
      </p:sp>
      <p:graphicFrame>
        <p:nvGraphicFramePr>
          <p:cNvPr id="59" name="Table 58">
            <a:extLst>
              <a:ext uri="{FF2B5EF4-FFF2-40B4-BE49-F238E27FC236}">
                <a16:creationId xmlns:a16="http://schemas.microsoft.com/office/drawing/2014/main" id="{D5E063A0-2EBC-5917-0E75-88804765B9CD}"/>
              </a:ext>
            </a:extLst>
          </p:cNvPr>
          <p:cNvGraphicFramePr>
            <a:graphicFrameLocks noGrp="1"/>
          </p:cNvGraphicFramePr>
          <p:nvPr>
            <p:extLst>
              <p:ext uri="{D42A27DB-BD31-4B8C-83A1-F6EECF244321}">
                <p14:modId xmlns:p14="http://schemas.microsoft.com/office/powerpoint/2010/main" val="3966638686"/>
              </p:ext>
            </p:extLst>
          </p:nvPr>
        </p:nvGraphicFramePr>
        <p:xfrm>
          <a:off x="7219998" y="4540593"/>
          <a:ext cx="4124766" cy="1830863"/>
        </p:xfrm>
        <a:graphic>
          <a:graphicData uri="http://schemas.openxmlformats.org/drawingml/2006/table">
            <a:tbl>
              <a:tblPr firstRow="1" bandRow="1">
                <a:tableStyleId>{5C22544A-7EE6-4342-B048-85BDC9FD1C3A}</a:tableStyleId>
              </a:tblPr>
              <a:tblGrid>
                <a:gridCol w="2062383">
                  <a:extLst>
                    <a:ext uri="{9D8B030D-6E8A-4147-A177-3AD203B41FA5}">
                      <a16:colId xmlns:a16="http://schemas.microsoft.com/office/drawing/2014/main" val="3728927768"/>
                    </a:ext>
                  </a:extLst>
                </a:gridCol>
                <a:gridCol w="2062383">
                  <a:extLst>
                    <a:ext uri="{9D8B030D-6E8A-4147-A177-3AD203B41FA5}">
                      <a16:colId xmlns:a16="http://schemas.microsoft.com/office/drawing/2014/main" val="313742147"/>
                    </a:ext>
                  </a:extLst>
                </a:gridCol>
              </a:tblGrid>
              <a:tr h="440847">
                <a:tc gridSpan="2">
                  <a:txBody>
                    <a:bodyPr/>
                    <a:lstStyle/>
                    <a:p>
                      <a:pPr algn="ctr"/>
                      <a:r>
                        <a:rPr lang="en-US" sz="1200"/>
                        <a:t>Four strategic options for assets</a:t>
                      </a:r>
                      <a:endParaRPr lang="en-GB" sz="1200"/>
                    </a:p>
                  </a:txBody>
                  <a:tcPr anchor="ctr"/>
                </a:tc>
                <a:tc hMerge="1">
                  <a:txBody>
                    <a:bodyPr/>
                    <a:lstStyle/>
                    <a:p>
                      <a:endParaRPr lang="en-GB"/>
                    </a:p>
                  </a:txBody>
                  <a:tcPr/>
                </a:tc>
                <a:extLst>
                  <a:ext uri="{0D108BD9-81ED-4DB2-BD59-A6C34878D82A}">
                    <a16:rowId xmlns:a16="http://schemas.microsoft.com/office/drawing/2014/main" val="330883238"/>
                  </a:ext>
                </a:extLst>
              </a:tr>
              <a:tr h="695008">
                <a:tc>
                  <a:txBody>
                    <a:bodyPr/>
                    <a:lstStyle/>
                    <a:p>
                      <a:pPr algn="l"/>
                      <a:r>
                        <a:rPr lang="en-US" sz="1200"/>
                        <a:t>Develop plots for subsequent rental income</a:t>
                      </a:r>
                      <a:endParaRPr lang="en-GB" sz="1200"/>
                    </a:p>
                  </a:txBody>
                  <a:tcPr anchor="ctr">
                    <a:solidFill>
                      <a:schemeClr val="bg1">
                        <a:lumMod val="95000"/>
                      </a:schemeClr>
                    </a:solidFill>
                  </a:tcPr>
                </a:tc>
                <a:tc>
                  <a:txBody>
                    <a:bodyPr/>
                    <a:lstStyle/>
                    <a:p>
                      <a:pPr algn="l"/>
                      <a:r>
                        <a:rPr lang="en-GB" sz="1200"/>
                        <a:t>Develop plots for subsequent sale</a:t>
                      </a:r>
                    </a:p>
                  </a:txBody>
                  <a:tcPr anchor="ctr">
                    <a:solidFill>
                      <a:schemeClr val="bg1">
                        <a:lumMod val="95000"/>
                      </a:schemeClr>
                    </a:solidFill>
                  </a:tcPr>
                </a:tc>
                <a:extLst>
                  <a:ext uri="{0D108BD9-81ED-4DB2-BD59-A6C34878D82A}">
                    <a16:rowId xmlns:a16="http://schemas.microsoft.com/office/drawing/2014/main" val="46265893"/>
                  </a:ext>
                </a:extLst>
              </a:tr>
              <a:tr h="695008">
                <a:tc>
                  <a:txBody>
                    <a:bodyPr/>
                    <a:lstStyle/>
                    <a:p>
                      <a:pPr algn="l"/>
                      <a:r>
                        <a:rPr lang="en-US" sz="1200"/>
                        <a:t>Develop strategic plots, sell, swap or exit others</a:t>
                      </a:r>
                      <a:endParaRPr lang="en-GB" sz="1200"/>
                    </a:p>
                  </a:txBody>
                  <a:tcPr anchor="ctr">
                    <a:solidFill>
                      <a:schemeClr val="bg1">
                        <a:lumMod val="95000"/>
                      </a:schemeClr>
                    </a:solidFill>
                  </a:tcPr>
                </a:tc>
                <a:tc>
                  <a:txBody>
                    <a:bodyPr/>
                    <a:lstStyle/>
                    <a:p>
                      <a:pPr algn="l"/>
                      <a:r>
                        <a:rPr lang="en-US" sz="1200"/>
                        <a:t>Sell, swap or exit plots (immediate monetization) </a:t>
                      </a:r>
                      <a:endParaRPr lang="en-GB" sz="1200"/>
                    </a:p>
                  </a:txBody>
                  <a:tcPr anchor="ctr">
                    <a:solidFill>
                      <a:schemeClr val="bg1">
                        <a:lumMod val="95000"/>
                      </a:schemeClr>
                    </a:solidFill>
                  </a:tcPr>
                </a:tc>
                <a:extLst>
                  <a:ext uri="{0D108BD9-81ED-4DB2-BD59-A6C34878D82A}">
                    <a16:rowId xmlns:a16="http://schemas.microsoft.com/office/drawing/2014/main" val="1903092973"/>
                  </a:ext>
                </a:extLst>
              </a:tr>
            </a:tbl>
          </a:graphicData>
        </a:graphic>
      </p:graphicFrame>
      <p:sp>
        <p:nvSpPr>
          <p:cNvPr id="80" name="Isosceles Triangle 79">
            <a:extLst>
              <a:ext uri="{FF2B5EF4-FFF2-40B4-BE49-F238E27FC236}">
                <a16:creationId xmlns:a16="http://schemas.microsoft.com/office/drawing/2014/main" id="{93E5A635-7553-2393-FA0D-10910D30310C}"/>
              </a:ext>
            </a:extLst>
          </p:cNvPr>
          <p:cNvSpPr/>
          <p:nvPr/>
        </p:nvSpPr>
        <p:spPr>
          <a:xfrm rot="5400000">
            <a:off x="4275418" y="4094510"/>
            <a:ext cx="4728692" cy="429657"/>
          </a:xfrm>
          <a:prstGeom prs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ound Diagonal Corner Rectangle 84">
            <a:extLst>
              <a:ext uri="{FF2B5EF4-FFF2-40B4-BE49-F238E27FC236}">
                <a16:creationId xmlns:a16="http://schemas.microsoft.com/office/drawing/2014/main" id="{789BE880-8ABA-F821-5831-1D525E03810F}"/>
              </a:ext>
            </a:extLst>
          </p:cNvPr>
          <p:cNvSpPr/>
          <p:nvPr/>
        </p:nvSpPr>
        <p:spPr>
          <a:xfrm>
            <a:off x="471167" y="5112573"/>
            <a:ext cx="5555608" cy="173509"/>
          </a:xfrm>
          <a:prstGeom prst="round2DiagRect">
            <a:avLst>
              <a:gd name="adj1" fmla="val 9837"/>
              <a:gd name="adj2" fmla="val 0"/>
            </a:avLst>
          </a:prstGeom>
          <a:solidFill>
            <a:schemeClr val="accent5"/>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400" b="1">
              <a:solidFill>
                <a:schemeClr val="bg1"/>
              </a:solidFill>
            </a:endParaRPr>
          </a:p>
          <a:p>
            <a:r>
              <a:rPr lang="en-US" sz="1200" b="1">
                <a:solidFill>
                  <a:schemeClr val="bg1"/>
                </a:solidFill>
              </a:rPr>
              <a:t>Ocean House </a:t>
            </a:r>
            <a:r>
              <a:rPr lang="en-US" sz="1000" b="1">
                <a:solidFill>
                  <a:schemeClr val="bg1"/>
                </a:solidFill>
              </a:rPr>
              <a:t>(developed and income-generating)</a:t>
            </a:r>
            <a:endParaRPr lang="en-US" sz="1000">
              <a:solidFill>
                <a:schemeClr val="bg1"/>
              </a:solidFill>
            </a:endParaRPr>
          </a:p>
          <a:p>
            <a:endParaRPr lang="en-US" sz="1400" b="1">
              <a:solidFill>
                <a:schemeClr val="bg1"/>
              </a:solidFill>
            </a:endParaRPr>
          </a:p>
        </p:txBody>
      </p:sp>
      <p:pic>
        <p:nvPicPr>
          <p:cNvPr id="13" name="Picture 2" descr="Dubai revives palm islands project with ...">
            <a:extLst>
              <a:ext uri="{FF2B5EF4-FFF2-40B4-BE49-F238E27FC236}">
                <a16:creationId xmlns:a16="http://schemas.microsoft.com/office/drawing/2014/main" id="{5B4A6DDB-B90F-E209-7F15-423967ECE12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1539" y="5330489"/>
            <a:ext cx="1432014" cy="897530"/>
          </a:xfrm>
          <a:prstGeom prst="rect">
            <a:avLst/>
          </a:prstGeom>
          <a:noFill/>
          <a:extLst>
            <a:ext uri="{909E8E84-426E-40DD-AFC4-6F175D3DCCD1}">
              <a14:hiddenFill xmlns:a14="http://schemas.microsoft.com/office/drawing/2010/main">
                <a:solidFill>
                  <a:srgbClr val="FFFFFF"/>
                </a:solidFill>
              </a14:hiddenFill>
            </a:ext>
          </a:extLst>
        </p:spPr>
      </p:pic>
      <p:sp>
        <p:nvSpPr>
          <p:cNvPr id="17" name="Round Diagonal Corner Rectangle 84">
            <a:extLst>
              <a:ext uri="{FF2B5EF4-FFF2-40B4-BE49-F238E27FC236}">
                <a16:creationId xmlns:a16="http://schemas.microsoft.com/office/drawing/2014/main" id="{561026B0-8A7F-F0FB-38C0-F140CD278BDF}"/>
              </a:ext>
            </a:extLst>
          </p:cNvPr>
          <p:cNvSpPr/>
          <p:nvPr/>
        </p:nvSpPr>
        <p:spPr>
          <a:xfrm>
            <a:off x="2024551" y="5389446"/>
            <a:ext cx="4002224" cy="781971"/>
          </a:xfrm>
          <a:prstGeom prst="round2DiagRect">
            <a:avLst>
              <a:gd name="adj1" fmla="val 9837"/>
              <a:gd name="adj2" fmla="val 0"/>
            </a:avLst>
          </a:prstGeom>
          <a:noFill/>
          <a:ln w="15875">
            <a:solidFill>
              <a:srgbClr val="0021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en-US" sz="1200" dirty="0">
                <a:solidFill>
                  <a:srgbClr val="002060"/>
                </a:solidFill>
              </a:rPr>
              <a:t>Developed, luxury income-generating residential project</a:t>
            </a:r>
          </a:p>
          <a:p>
            <a:pPr marL="171450" indent="-171450">
              <a:buFont typeface="Arial" panose="020B0604020202020204" pitchFamily="34" charset="0"/>
              <a:buChar char="•"/>
            </a:pPr>
            <a:r>
              <a:rPr lang="en-US" sz="1200" b="1" dirty="0">
                <a:solidFill>
                  <a:srgbClr val="002060"/>
                </a:solidFill>
              </a:rPr>
              <a:t>95% of units sold in Q4 2024</a:t>
            </a:r>
          </a:p>
        </p:txBody>
      </p:sp>
      <p:sp>
        <p:nvSpPr>
          <p:cNvPr id="4" name="Rectangle 3">
            <a:extLst>
              <a:ext uri="{FF2B5EF4-FFF2-40B4-BE49-F238E27FC236}">
                <a16:creationId xmlns:a16="http://schemas.microsoft.com/office/drawing/2014/main" id="{DD949C5F-D240-EF94-2754-B009BD77DD50}"/>
              </a:ext>
            </a:extLst>
          </p:cNvPr>
          <p:cNvSpPr/>
          <p:nvPr/>
        </p:nvSpPr>
        <p:spPr>
          <a:xfrm>
            <a:off x="344031" y="6272426"/>
            <a:ext cx="5840561" cy="401257"/>
          </a:xfrm>
          <a:prstGeom prst="rect">
            <a:avLst/>
          </a:prstGeom>
          <a:noFill/>
          <a:ln w="28575">
            <a:solidFill>
              <a:srgbClr val="00B05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0959189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0BCA4C-5C6F-41BD-BF42-F8C8BAC161B4}"/>
            </a:ext>
          </a:extLst>
        </p:cNvPr>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4178A53D-33AB-F97E-DF26-68C44BAB28D2}"/>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6" progId="TCLayout.ActiveDocument.1">
                  <p:embed/>
                </p:oleObj>
              </mc:Choice>
              <mc:Fallback>
                <p:oleObj name="think-cell Slide" r:id="rId4" imgW="395" imgH="396" progId="TCLayout.ActiveDocument.1">
                  <p:embed/>
                  <p:pic>
                    <p:nvPicPr>
                      <p:cNvPr id="7" name="think-cell data - do not delete" hidden="1">
                        <a:extLst>
                          <a:ext uri="{FF2B5EF4-FFF2-40B4-BE49-F238E27FC236}">
                            <a16:creationId xmlns:a16="http://schemas.microsoft.com/office/drawing/2014/main" id="{4178A53D-33AB-F97E-DF26-68C44BAB28D2}"/>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Text Placeholder 2">
            <a:extLst>
              <a:ext uri="{FF2B5EF4-FFF2-40B4-BE49-F238E27FC236}">
                <a16:creationId xmlns:a16="http://schemas.microsoft.com/office/drawing/2014/main" id="{F3A9E02B-96A8-4F6A-5B45-BD78884973A2}"/>
              </a:ext>
            </a:extLst>
          </p:cNvPr>
          <p:cNvSpPr>
            <a:spLocks noGrp="1"/>
          </p:cNvSpPr>
          <p:nvPr>
            <p:ph type="body" sz="quarter" idx="10"/>
          </p:nvPr>
        </p:nvSpPr>
        <p:spPr>
          <a:xfrm>
            <a:off x="442913" y="1046375"/>
            <a:ext cx="10088098" cy="578927"/>
          </a:xfrm>
          <a:noFill/>
        </p:spPr>
        <p:txBody>
          <a:bodyPr vert="horz" wrap="square" lIns="0" tIns="0" rIns="0" bIns="0" rtlCol="0">
            <a:noAutofit/>
          </a:bodyPr>
          <a:lstStyle/>
          <a:p>
            <a:r>
              <a:rPr lang="en-GB" sz="1400"/>
              <a:t>Eshraq’s investment in SHUAA Capital’s MCB supports its broader strategy to optimize its investments.</a:t>
            </a:r>
          </a:p>
        </p:txBody>
      </p:sp>
      <p:sp>
        <p:nvSpPr>
          <p:cNvPr id="22" name="Title 1">
            <a:extLst>
              <a:ext uri="{FF2B5EF4-FFF2-40B4-BE49-F238E27FC236}">
                <a16:creationId xmlns:a16="http://schemas.microsoft.com/office/drawing/2014/main" id="{D09792A8-6D3A-D2A0-6362-D5BE4DF4C3C1}"/>
              </a:ext>
            </a:extLst>
          </p:cNvPr>
          <p:cNvSpPr>
            <a:spLocks noGrp="1"/>
          </p:cNvSpPr>
          <p:nvPr>
            <p:ph type="title"/>
          </p:nvPr>
        </p:nvSpPr>
        <p:spPr>
          <a:xfrm>
            <a:off x="474241" y="477513"/>
            <a:ext cx="10835909" cy="438949"/>
          </a:xfrm>
        </p:spPr>
        <p:txBody>
          <a:bodyPr vert="horz" lIns="0" tIns="0" rIns="0" bIns="0" rtlCol="0" anchor="t">
            <a:noAutofit/>
          </a:bodyPr>
          <a:lstStyle/>
          <a:p>
            <a:r>
              <a:rPr lang="en-US" b="0" spc="300">
                <a:solidFill>
                  <a:srgbClr val="002060"/>
                </a:solidFill>
                <a:latin typeface="Bahnschrift SemiBold Condensed" panose="020B0502040204020203" pitchFamily="34" charset="0"/>
              </a:rPr>
              <a:t>Strategic investment in Shuaa capital Mandatory convertible bond </a:t>
            </a:r>
          </a:p>
        </p:txBody>
      </p:sp>
      <p:grpSp>
        <p:nvGrpSpPr>
          <p:cNvPr id="2" name="Group 1">
            <a:extLst>
              <a:ext uri="{FF2B5EF4-FFF2-40B4-BE49-F238E27FC236}">
                <a16:creationId xmlns:a16="http://schemas.microsoft.com/office/drawing/2014/main" id="{B34D3E7A-F3B9-4650-036A-0FAE5071D6CD}"/>
              </a:ext>
            </a:extLst>
          </p:cNvPr>
          <p:cNvGrpSpPr/>
          <p:nvPr/>
        </p:nvGrpSpPr>
        <p:grpSpPr>
          <a:xfrm>
            <a:off x="701029" y="2055965"/>
            <a:ext cx="3322236" cy="3505409"/>
            <a:chOff x="7317382" y="3053617"/>
            <a:chExt cx="4220885" cy="3839512"/>
          </a:xfrm>
        </p:grpSpPr>
        <p:sp>
          <p:nvSpPr>
            <p:cNvPr id="4" name="Rectangle: Rounded Corners 3">
              <a:extLst>
                <a:ext uri="{FF2B5EF4-FFF2-40B4-BE49-F238E27FC236}">
                  <a16:creationId xmlns:a16="http://schemas.microsoft.com/office/drawing/2014/main" id="{C21905E6-50DD-79A3-279C-CF73A60F5FCC}"/>
                </a:ext>
              </a:extLst>
            </p:cNvPr>
            <p:cNvSpPr/>
            <p:nvPr/>
          </p:nvSpPr>
          <p:spPr>
            <a:xfrm>
              <a:off x="7317382" y="3053617"/>
              <a:ext cx="4220885" cy="3839512"/>
            </a:xfrm>
            <a:prstGeom prst="roundRect">
              <a:avLst>
                <a:gd name="adj" fmla="val 13616"/>
              </a:avLst>
            </a:prstGeom>
            <a:solidFill>
              <a:schemeClr val="bg1">
                <a:lumMod val="95000"/>
              </a:schemeClr>
            </a:solidFill>
            <a:ln w="19050">
              <a:solidFill>
                <a:schemeClr val="accent2"/>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5" name="TextBox 4">
              <a:extLst>
                <a:ext uri="{FF2B5EF4-FFF2-40B4-BE49-F238E27FC236}">
                  <a16:creationId xmlns:a16="http://schemas.microsoft.com/office/drawing/2014/main" id="{86BCA763-73F5-30F9-8DC3-099BF9576BA7}"/>
                </a:ext>
              </a:extLst>
            </p:cNvPr>
            <p:cNvSpPr txBox="1"/>
            <p:nvPr/>
          </p:nvSpPr>
          <p:spPr>
            <a:xfrm>
              <a:off x="7857905" y="4073038"/>
              <a:ext cx="3133046" cy="1988955"/>
            </a:xfrm>
            <a:prstGeom prst="rect">
              <a:avLst/>
            </a:prstGeom>
            <a:noFill/>
          </p:spPr>
          <p:txBody>
            <a:bodyPr wrap="square" rtlCol="0">
              <a:spAutoFit/>
            </a:bodyPr>
            <a:lstStyle>
              <a:defPPr>
                <a:defRPr lang="en-US"/>
              </a:defPPr>
              <a:lvl1pPr algn="ctr">
                <a:defRPr sz="1400" b="1">
                  <a:solidFill>
                    <a:schemeClr val="accent2"/>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i="0" u="none" strike="noStrike" kern="1200" cap="none" spc="0" normalizeH="0" baseline="0" noProof="0" err="1">
                  <a:ln>
                    <a:noFill/>
                  </a:ln>
                  <a:solidFill>
                    <a:schemeClr val="accent1"/>
                  </a:solidFill>
                  <a:effectLst/>
                  <a:uLnTx/>
                  <a:uFillTx/>
                  <a:latin typeface="Calibri" panose="020F0502020204030204"/>
                  <a:ea typeface="+mn-ea"/>
                  <a:cs typeface="Arial" panose="020B0604020202020204" pitchFamily="34" charset="0"/>
                </a:rPr>
                <a:t>Eshraq’s</a:t>
              </a:r>
              <a:r>
                <a:rPr kumimoji="0" lang="en-US" i="0" u="none" strike="noStrike" kern="1200" cap="none" spc="0" normalizeH="0" baseline="0" noProof="0">
                  <a:ln>
                    <a:noFill/>
                  </a:ln>
                  <a:solidFill>
                    <a:schemeClr val="accent1"/>
                  </a:solidFill>
                  <a:effectLst/>
                  <a:uLnTx/>
                  <a:uFillTx/>
                  <a:latin typeface="Calibri" panose="020F0502020204030204"/>
                  <a:ea typeface="+mn-ea"/>
                  <a:cs typeface="Arial" panose="020B0604020202020204" pitchFamily="34" charset="0"/>
                </a:rPr>
                <a:t> Board of Directors approved an investment of </a:t>
              </a:r>
              <a:r>
                <a:rPr kumimoji="0" lang="en-US" b="1" i="0" u="none" strike="noStrike" kern="1200" cap="none" spc="0" normalizeH="0" baseline="0" noProof="0">
                  <a:ln>
                    <a:noFill/>
                  </a:ln>
                  <a:solidFill>
                    <a:schemeClr val="accent1"/>
                  </a:solidFill>
                  <a:effectLst/>
                  <a:uLnTx/>
                  <a:uFillTx/>
                  <a:latin typeface="Calibri" panose="020F0502020204030204"/>
                  <a:ea typeface="+mn-ea"/>
                  <a:cs typeface="Arial" panose="020B0604020202020204" pitchFamily="34" charset="0"/>
                </a:rPr>
                <a:t>AED 50 million </a:t>
              </a:r>
              <a:r>
                <a:rPr kumimoji="0" lang="en-US" b="0" i="0" u="none" strike="noStrike" kern="1200" cap="none" spc="0" normalizeH="0" baseline="0" noProof="0">
                  <a:ln>
                    <a:noFill/>
                  </a:ln>
                  <a:solidFill>
                    <a:schemeClr val="accent1"/>
                  </a:solidFill>
                  <a:effectLst/>
                  <a:uLnTx/>
                  <a:uFillTx/>
                  <a:latin typeface="Calibri" panose="020F0502020204030204"/>
                  <a:ea typeface="+mn-ea"/>
                  <a:cs typeface="Arial" panose="020B0604020202020204" pitchFamily="34" charset="0"/>
                </a:rPr>
                <a:t>in SHUAA Capital’s Mandatory Convertible Bonds (MCB) offering, following the completion of analysis by an independent advisor. </a:t>
              </a:r>
            </a:p>
          </p:txBody>
        </p:sp>
      </p:grpSp>
      <p:grpSp>
        <p:nvGrpSpPr>
          <p:cNvPr id="6" name="Group 5">
            <a:extLst>
              <a:ext uri="{FF2B5EF4-FFF2-40B4-BE49-F238E27FC236}">
                <a16:creationId xmlns:a16="http://schemas.microsoft.com/office/drawing/2014/main" id="{6252D3E1-80AC-0681-287F-9AC1A2AB11F9}"/>
              </a:ext>
            </a:extLst>
          </p:cNvPr>
          <p:cNvGrpSpPr/>
          <p:nvPr/>
        </p:nvGrpSpPr>
        <p:grpSpPr>
          <a:xfrm>
            <a:off x="4434882" y="2055965"/>
            <a:ext cx="3322236" cy="3505409"/>
            <a:chOff x="7001495" y="3611636"/>
            <a:chExt cx="4220885" cy="3839512"/>
          </a:xfrm>
        </p:grpSpPr>
        <p:sp>
          <p:nvSpPr>
            <p:cNvPr id="8" name="Rectangle: Rounded Corners 7">
              <a:extLst>
                <a:ext uri="{FF2B5EF4-FFF2-40B4-BE49-F238E27FC236}">
                  <a16:creationId xmlns:a16="http://schemas.microsoft.com/office/drawing/2014/main" id="{0E23B6D9-FB4A-1D4B-A0DB-12A4AD6A174D}"/>
                </a:ext>
              </a:extLst>
            </p:cNvPr>
            <p:cNvSpPr/>
            <p:nvPr/>
          </p:nvSpPr>
          <p:spPr>
            <a:xfrm>
              <a:off x="7001495" y="3611636"/>
              <a:ext cx="4220885" cy="3839512"/>
            </a:xfrm>
            <a:prstGeom prst="roundRect">
              <a:avLst>
                <a:gd name="adj" fmla="val 13616"/>
              </a:avLst>
            </a:prstGeom>
            <a:solidFill>
              <a:schemeClr val="bg1">
                <a:lumMod val="95000"/>
              </a:schemeClr>
            </a:solidFill>
            <a:ln w="19050">
              <a:solidFill>
                <a:schemeClr val="accent2"/>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0" name="TextBox 9">
              <a:extLst>
                <a:ext uri="{FF2B5EF4-FFF2-40B4-BE49-F238E27FC236}">
                  <a16:creationId xmlns:a16="http://schemas.microsoft.com/office/drawing/2014/main" id="{667E4A78-82C4-36F6-E7CA-28F7DE669CEA}"/>
                </a:ext>
              </a:extLst>
            </p:cNvPr>
            <p:cNvSpPr txBox="1"/>
            <p:nvPr/>
          </p:nvSpPr>
          <p:spPr>
            <a:xfrm>
              <a:off x="7396421" y="4603523"/>
              <a:ext cx="3594089" cy="2460910"/>
            </a:xfrm>
            <a:prstGeom prst="rect">
              <a:avLst/>
            </a:prstGeom>
            <a:noFill/>
          </p:spPr>
          <p:txBody>
            <a:bodyPr wrap="square" rtlCol="0">
              <a:spAutoFit/>
            </a:bodyPr>
            <a:lstStyle>
              <a:defPPr>
                <a:defRPr lang="en-US"/>
              </a:defPPr>
              <a:lvl1pPr algn="ctr">
                <a:defRPr sz="1400" b="1">
                  <a:solidFill>
                    <a:schemeClr val="accent2"/>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a:ln>
                    <a:noFill/>
                  </a:ln>
                  <a:solidFill>
                    <a:schemeClr val="accent1"/>
                  </a:solidFill>
                  <a:effectLst/>
                  <a:uLnTx/>
                  <a:uFillTx/>
                  <a:latin typeface="Calibri" panose="020F0502020204030204"/>
                  <a:ea typeface="+mn-ea"/>
                  <a:cs typeface="Arial" panose="020B0604020202020204" pitchFamily="34" charset="0"/>
                </a:rPr>
                <a:t>Following conversion of the bonds into shares </a:t>
              </a:r>
              <a:r>
                <a:rPr kumimoji="0" lang="en-US" b="0" i="0" u="none" strike="noStrike" kern="1200" cap="none" spc="0" normalizeH="0" baseline="0" noProof="0">
                  <a:ln>
                    <a:noFill/>
                  </a:ln>
                  <a:solidFill>
                    <a:schemeClr val="accent1"/>
                  </a:solidFill>
                  <a:effectLst/>
                  <a:uLnTx/>
                  <a:uFillTx/>
                  <a:latin typeface="Calibri" panose="020F0502020204030204"/>
                  <a:ea typeface="+mn-ea"/>
                  <a:cs typeface="Arial" panose="020B0604020202020204" pitchFamily="34" charset="0"/>
                </a:rPr>
                <a:t>and Eshraq becoming a shareholder in SHUAA, Eshraq expects to be</a:t>
              </a:r>
              <a:r>
                <a:rPr kumimoji="0" lang="en-US" b="1" i="0" u="none" strike="noStrike" kern="1200" cap="none" spc="0" normalizeH="0" baseline="0" noProof="0">
                  <a:ln>
                    <a:noFill/>
                  </a:ln>
                  <a:solidFill>
                    <a:schemeClr val="accent1"/>
                  </a:solidFill>
                  <a:effectLst/>
                  <a:uLnTx/>
                  <a:uFillTx/>
                  <a:latin typeface="Calibri" panose="020F0502020204030204"/>
                  <a:ea typeface="+mn-ea"/>
                  <a:cs typeface="Arial" panose="020B0604020202020204" pitchFamily="34" charset="0"/>
                </a:rPr>
                <a:t> better positioned to advance its strategic objectives</a:t>
              </a:r>
              <a:r>
                <a:rPr kumimoji="0" lang="en-US" b="0" i="0" u="none" strike="noStrike" kern="1200" cap="none" spc="0" normalizeH="0" baseline="0" noProof="0">
                  <a:ln>
                    <a:noFill/>
                  </a:ln>
                  <a:solidFill>
                    <a:schemeClr val="accent1"/>
                  </a:solidFill>
                  <a:effectLst/>
                  <a:uLnTx/>
                  <a:uFillTx/>
                  <a:latin typeface="Calibri" panose="020F0502020204030204"/>
                  <a:ea typeface="+mn-ea"/>
                  <a:cs typeface="Arial" panose="020B0604020202020204" pitchFamily="34" charset="0"/>
                </a:rPr>
                <a:t>, including (but not limited to) the </a:t>
              </a:r>
              <a:r>
                <a:rPr kumimoji="0" lang="en-US" b="1" i="0" u="none" strike="noStrike" kern="1200" cap="none" spc="0" normalizeH="0" baseline="0" noProof="0">
                  <a:ln>
                    <a:noFill/>
                  </a:ln>
                  <a:solidFill>
                    <a:schemeClr val="accent1"/>
                  </a:solidFill>
                  <a:effectLst/>
                  <a:uLnTx/>
                  <a:uFillTx/>
                  <a:latin typeface="Calibri" panose="020F0502020204030204"/>
                  <a:ea typeface="+mn-ea"/>
                  <a:cs typeface="Arial" panose="020B0604020202020204" pitchFamily="34" charset="0"/>
                </a:rPr>
                <a:t>redemption of key assets </a:t>
              </a:r>
              <a:r>
                <a:rPr kumimoji="0" lang="en-US" b="0" i="0" u="none" strike="noStrike" kern="1200" cap="none" spc="0" normalizeH="0" baseline="0" noProof="0">
                  <a:ln>
                    <a:noFill/>
                  </a:ln>
                  <a:solidFill>
                    <a:schemeClr val="accent1"/>
                  </a:solidFill>
                  <a:effectLst/>
                  <a:uLnTx/>
                  <a:uFillTx/>
                  <a:latin typeface="Calibri" panose="020F0502020204030204"/>
                  <a:ea typeface="+mn-ea"/>
                  <a:cs typeface="Arial" panose="020B0604020202020204" pitchFamily="34" charset="0"/>
                </a:rPr>
                <a:t>managed by SHUAA, thereby safeguarding and </a:t>
              </a:r>
              <a:r>
                <a:rPr kumimoji="0" lang="en-US" b="1" i="0" u="none" strike="noStrike" kern="1200" cap="none" spc="0" normalizeH="0" baseline="0" noProof="0">
                  <a:ln>
                    <a:noFill/>
                  </a:ln>
                  <a:solidFill>
                    <a:schemeClr val="accent1"/>
                  </a:solidFill>
                  <a:effectLst/>
                  <a:uLnTx/>
                  <a:uFillTx/>
                  <a:latin typeface="Calibri" panose="020F0502020204030204"/>
                  <a:ea typeface="+mn-ea"/>
                  <a:cs typeface="Arial" panose="020B0604020202020204" pitchFamily="34" charset="0"/>
                </a:rPr>
                <a:t>enhancing long-term value </a:t>
              </a:r>
              <a:r>
                <a:rPr kumimoji="0" lang="en-US" b="0" i="0" u="none" strike="noStrike" kern="1200" cap="none" spc="0" normalizeH="0" baseline="0" noProof="0">
                  <a:ln>
                    <a:noFill/>
                  </a:ln>
                  <a:solidFill>
                    <a:schemeClr val="accent1"/>
                  </a:solidFill>
                  <a:effectLst/>
                  <a:uLnTx/>
                  <a:uFillTx/>
                  <a:latin typeface="Calibri" panose="020F0502020204030204"/>
                  <a:ea typeface="+mn-ea"/>
                  <a:cs typeface="Arial" panose="020B0604020202020204" pitchFamily="34" charset="0"/>
                </a:rPr>
                <a:t>for its </a:t>
              </a:r>
              <a:r>
                <a:rPr kumimoji="0" lang="en-US" b="1" i="0" u="none" strike="noStrike" kern="1200" cap="none" spc="0" normalizeH="0" baseline="0" noProof="0">
                  <a:ln>
                    <a:noFill/>
                  </a:ln>
                  <a:solidFill>
                    <a:schemeClr val="accent1"/>
                  </a:solidFill>
                  <a:effectLst/>
                  <a:uLnTx/>
                  <a:uFillTx/>
                  <a:latin typeface="Calibri" panose="020F0502020204030204"/>
                  <a:ea typeface="+mn-ea"/>
                  <a:cs typeface="Arial" panose="020B0604020202020204" pitchFamily="34" charset="0"/>
                </a:rPr>
                <a:t>shareholders</a:t>
              </a:r>
              <a:r>
                <a:rPr kumimoji="0" lang="en-US" b="0" i="0" u="none" strike="noStrike" kern="1200" cap="none" spc="0" normalizeH="0" baseline="0" noProof="0">
                  <a:ln>
                    <a:noFill/>
                  </a:ln>
                  <a:solidFill>
                    <a:schemeClr val="accent1"/>
                  </a:solidFill>
                  <a:effectLst/>
                  <a:uLnTx/>
                  <a:uFillTx/>
                  <a:latin typeface="Calibri" panose="020F0502020204030204"/>
                  <a:ea typeface="+mn-ea"/>
                  <a:cs typeface="Arial" panose="020B0604020202020204" pitchFamily="34" charset="0"/>
                </a:rPr>
                <a:t>.</a:t>
              </a:r>
            </a:p>
          </p:txBody>
        </p:sp>
      </p:grpSp>
      <p:grpSp>
        <p:nvGrpSpPr>
          <p:cNvPr id="11" name="Group 10">
            <a:extLst>
              <a:ext uri="{FF2B5EF4-FFF2-40B4-BE49-F238E27FC236}">
                <a16:creationId xmlns:a16="http://schemas.microsoft.com/office/drawing/2014/main" id="{38E956B4-CEDC-BCC7-A5B8-67871DE82BD8}"/>
              </a:ext>
            </a:extLst>
          </p:cNvPr>
          <p:cNvGrpSpPr/>
          <p:nvPr/>
        </p:nvGrpSpPr>
        <p:grpSpPr>
          <a:xfrm>
            <a:off x="8146715" y="2055965"/>
            <a:ext cx="3322236" cy="3505409"/>
            <a:chOff x="7093764" y="3045337"/>
            <a:chExt cx="4220885" cy="3839512"/>
          </a:xfrm>
        </p:grpSpPr>
        <p:sp>
          <p:nvSpPr>
            <p:cNvPr id="12" name="Rectangle: Rounded Corners 11">
              <a:extLst>
                <a:ext uri="{FF2B5EF4-FFF2-40B4-BE49-F238E27FC236}">
                  <a16:creationId xmlns:a16="http://schemas.microsoft.com/office/drawing/2014/main" id="{A756DF19-49B0-2669-71BB-B5A9CEBCE108}"/>
                </a:ext>
              </a:extLst>
            </p:cNvPr>
            <p:cNvSpPr/>
            <p:nvPr/>
          </p:nvSpPr>
          <p:spPr>
            <a:xfrm>
              <a:off x="7093764" y="3045337"/>
              <a:ext cx="4220885" cy="3839512"/>
            </a:xfrm>
            <a:prstGeom prst="roundRect">
              <a:avLst>
                <a:gd name="adj" fmla="val 13616"/>
              </a:avLst>
            </a:prstGeom>
            <a:solidFill>
              <a:schemeClr val="bg1">
                <a:lumMod val="95000"/>
              </a:schemeClr>
            </a:solidFill>
            <a:ln w="19050">
              <a:solidFill>
                <a:schemeClr val="accent2"/>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3" name="TextBox 12">
              <a:extLst>
                <a:ext uri="{FF2B5EF4-FFF2-40B4-BE49-F238E27FC236}">
                  <a16:creationId xmlns:a16="http://schemas.microsoft.com/office/drawing/2014/main" id="{0524E152-DF45-2F90-2A89-ACEA262CC586}"/>
                </a:ext>
              </a:extLst>
            </p:cNvPr>
            <p:cNvSpPr txBox="1"/>
            <p:nvPr/>
          </p:nvSpPr>
          <p:spPr>
            <a:xfrm>
              <a:off x="7537092" y="4520103"/>
              <a:ext cx="3334228" cy="1281022"/>
            </a:xfrm>
            <a:prstGeom prst="rect">
              <a:avLst/>
            </a:prstGeom>
            <a:noFill/>
          </p:spPr>
          <p:txBody>
            <a:bodyPr wrap="square" rtlCol="0">
              <a:spAutoFit/>
            </a:bodyPr>
            <a:lstStyle>
              <a:defPPr>
                <a:defRPr lang="en-US"/>
              </a:defPPr>
              <a:lvl1pPr algn="ctr">
                <a:defRPr sz="1400" b="1">
                  <a:solidFill>
                    <a:schemeClr val="accent2"/>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a:ln>
                    <a:noFill/>
                  </a:ln>
                  <a:solidFill>
                    <a:schemeClr val="accent1"/>
                  </a:solidFill>
                  <a:effectLst/>
                  <a:uLnTx/>
                  <a:uFillTx/>
                  <a:latin typeface="Calibri" panose="020F0502020204030204"/>
                  <a:ea typeface="+mn-ea"/>
                  <a:cs typeface="Arial" panose="020B0604020202020204" pitchFamily="34" charset="0"/>
                </a:rPr>
                <a:t>It is </a:t>
              </a:r>
              <a:r>
                <a:rPr kumimoji="0" lang="en-US" b="1" i="0" u="none" strike="noStrike" kern="1200" cap="none" spc="0" normalizeH="0" baseline="0" noProof="0">
                  <a:ln>
                    <a:noFill/>
                  </a:ln>
                  <a:solidFill>
                    <a:schemeClr val="accent1"/>
                  </a:solidFill>
                  <a:effectLst/>
                  <a:uLnTx/>
                  <a:uFillTx/>
                  <a:latin typeface="Calibri" panose="020F0502020204030204"/>
                  <a:ea typeface="+mn-ea"/>
                  <a:cs typeface="Arial" panose="020B0604020202020204" pitchFamily="34" charset="0"/>
                </a:rPr>
                <a:t>the first of several steps </a:t>
              </a:r>
              <a:r>
                <a:rPr kumimoji="0" lang="en-US" b="0" i="0" u="none" strike="noStrike" kern="1200" cap="none" spc="0" normalizeH="0" baseline="0" noProof="0">
                  <a:ln>
                    <a:noFill/>
                  </a:ln>
                  <a:solidFill>
                    <a:schemeClr val="accent1"/>
                  </a:solidFill>
                  <a:effectLst/>
                  <a:uLnTx/>
                  <a:uFillTx/>
                  <a:latin typeface="Calibri" panose="020F0502020204030204"/>
                  <a:ea typeface="+mn-ea"/>
                  <a:cs typeface="Arial" panose="020B0604020202020204" pitchFamily="34" charset="0"/>
                </a:rPr>
                <a:t>Eshraq will take in support of its strategy to </a:t>
              </a:r>
              <a:r>
                <a:rPr kumimoji="0" lang="en-US" b="1" i="0" u="none" strike="noStrike" kern="1200" cap="none" spc="0" normalizeH="0" baseline="0" noProof="0">
                  <a:ln>
                    <a:noFill/>
                  </a:ln>
                  <a:solidFill>
                    <a:schemeClr val="accent1"/>
                  </a:solidFill>
                  <a:effectLst/>
                  <a:uLnTx/>
                  <a:uFillTx/>
                  <a:latin typeface="Calibri" panose="020F0502020204030204"/>
                  <a:ea typeface="+mn-ea"/>
                  <a:cs typeface="Arial" panose="020B0604020202020204" pitchFamily="34" charset="0"/>
                </a:rPr>
                <a:t>optimize the structure of its investment holdings</a:t>
              </a:r>
              <a:r>
                <a:rPr kumimoji="0" lang="en-US" b="0" i="0" u="none" strike="noStrike" kern="1200" cap="none" spc="0" normalizeH="0" baseline="0" noProof="0">
                  <a:ln>
                    <a:noFill/>
                  </a:ln>
                  <a:solidFill>
                    <a:schemeClr val="accent1"/>
                  </a:solidFill>
                  <a:effectLst/>
                  <a:uLnTx/>
                  <a:uFillTx/>
                  <a:latin typeface="Calibri" panose="020F0502020204030204"/>
                  <a:ea typeface="+mn-ea"/>
                  <a:cs typeface="Arial" panose="020B0604020202020204" pitchFamily="34" charset="0"/>
                </a:rPr>
                <a:t>. </a:t>
              </a:r>
              <a:endParaRPr kumimoji="0" lang="en-AE" b="0" i="0" u="none" strike="noStrike" kern="1200" cap="none" spc="0" normalizeH="0" baseline="0" noProof="0">
                <a:ln>
                  <a:noFill/>
                </a:ln>
                <a:solidFill>
                  <a:schemeClr val="accent1"/>
                </a:solidFill>
                <a:effectLst/>
                <a:uLnTx/>
                <a:uFillTx/>
                <a:latin typeface="Calibri" panose="020F0502020204030204"/>
                <a:ea typeface="+mn-ea"/>
                <a:cs typeface="Arial" panose="020B0604020202020204" pitchFamily="34" charset="0"/>
              </a:endParaRPr>
            </a:p>
          </p:txBody>
        </p:sp>
      </p:grpSp>
      <p:pic>
        <p:nvPicPr>
          <p:cNvPr id="15" name="Graphic 14" descr="Research outline">
            <a:extLst>
              <a:ext uri="{FF2B5EF4-FFF2-40B4-BE49-F238E27FC236}">
                <a16:creationId xmlns:a16="http://schemas.microsoft.com/office/drawing/2014/main" id="{B0A30C21-95AB-2E0A-6077-C1EF389F75B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014994" y="2186398"/>
            <a:ext cx="688960" cy="688960"/>
          </a:xfrm>
          <a:prstGeom prst="rect">
            <a:avLst/>
          </a:prstGeom>
        </p:spPr>
      </p:pic>
      <p:pic>
        <p:nvPicPr>
          <p:cNvPr id="24" name="Graphic 23" descr="Target outline">
            <a:extLst>
              <a:ext uri="{FF2B5EF4-FFF2-40B4-BE49-F238E27FC236}">
                <a16:creationId xmlns:a16="http://schemas.microsoft.com/office/drawing/2014/main" id="{58C4FE2C-DC63-F5B3-83E8-AAFB91211D1D}"/>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809310" y="2164214"/>
            <a:ext cx="689079" cy="689079"/>
          </a:xfrm>
          <a:prstGeom prst="rect">
            <a:avLst/>
          </a:prstGeom>
        </p:spPr>
      </p:pic>
      <p:pic>
        <p:nvPicPr>
          <p:cNvPr id="26" name="Graphic 25" descr="Checkbox Checked outline">
            <a:extLst>
              <a:ext uri="{FF2B5EF4-FFF2-40B4-BE49-F238E27FC236}">
                <a16:creationId xmlns:a16="http://schemas.microsoft.com/office/drawing/2014/main" id="{27461A10-F8C8-84FE-AC38-55A68D6EFD65}"/>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9412240" y="2180552"/>
            <a:ext cx="791186" cy="791186"/>
          </a:xfrm>
          <a:prstGeom prst="rect">
            <a:avLst/>
          </a:prstGeom>
        </p:spPr>
      </p:pic>
    </p:spTree>
    <p:extLst>
      <p:ext uri="{BB962C8B-B14F-4D97-AF65-F5344CB8AC3E}">
        <p14:creationId xmlns:p14="http://schemas.microsoft.com/office/powerpoint/2010/main" val="84201623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 name="THINKCELLPRESENTATIONDONOTDELETE" val="&lt;?xml version=&quot;1.0&quot; encoding=&quot;UTF-16&quot; standalone=&quot;yes&quot;?&gt;&lt;root reqver=&quot;28224&quot;&gt;&lt;version val=&quot;35242&quot;/&gt;&lt;CPresentation id=&quot;1&quot;&gt;&lt;m_precDefaultNumber&gt;&lt;m_bNumberIsYear val=&quot;1&quot;/&gt;&lt;m_chMinusSymbol&gt;-&lt;/m_chMinusSymbol&gt;&lt;m_chDecimalSymbol17909&gt;.&lt;/m_chDecimalSymbol17909&gt;&lt;m_nGroupingDigits17909 val=&quot;3&quot;/&gt;&lt;m_chGroupingSymbol17909&gt;,&lt;/m_chGroupingSymbol17909&gt;&lt;m_yearfmt&gt;&lt;begin val=&quot;0&quot;/&gt;&lt;end val=&quot;4&quot;/&gt;&lt;/m_yearfmt&gt;&lt;/m_precDefaultNumber&gt;&lt;m_precDefaultPercent&gt;&lt;m_bNumberIsYear val=&quot;1&quot;/&gt;&lt;m_chMinusSymbol&gt;-&lt;/m_chMinusSymbol&gt;&lt;m_nDecimalDigits17909 val=&quot;0&quot;/&gt;&lt;m_chDecimalSymbol17909&gt;.&lt;/m_chDecimalSymbol17909&gt;&lt;m_nGroupingDigits17909 val=&quot;3&quot;/&gt;&lt;m_chGroupingSymbol17909&gt;,&lt;/m_chGroupingSymbol17909&gt;&lt;m_strSuffix17909&gt;%&lt;/m_strSuffix17909&gt;&lt;m_yearfmt&gt;&lt;begin val=&quot;0&quot;/&gt;&lt;end val=&quot;4&quot;/&gt;&lt;/m_yearfmt&gt;&lt;/m_precDefaultPercent&gt;&lt;m_precDefaultDate&gt;&lt;m_bNumberIsYear val=&quot;0&quot;/&gt;&lt;m_strFormatTime&gt;%#m/%#d/%Y&lt;/m_strFormatTime&gt;&lt;m_yearfmt&gt;&lt;begin val=&quot;0&quot;/&gt;&lt;end val=&quot;0&quot;/&gt;&lt;/m_yearfmt&gt;&lt;/m_precDefaultDate&gt;&lt;m_precDefaultDay&gt;&lt;m_yearfmt&gt;&lt;begin val=&quot;0&quot;/&gt;&lt;end val=&quot;4&quot;/&gt;&lt;/m_yearfmt&gt;&lt;/m_precDefaultDay&gt;&lt;m_precDefaultWeek&gt;&lt;m_yearfmt&gt;&lt;begin val=&quot;0&quot;/&gt;&lt;end val=&quot;4&quot;/&gt;&lt;/m_yearfmt&gt;&lt;/m_precDefaultWeek&gt;&lt;m_precDefaultMonth&gt;&lt;m_yearfmt&gt;&lt;begin val=&quot;0&quot;/&gt;&lt;end val=&quot;4&quot;/&gt;&lt;/m_yearfmt&gt;&lt;/m_precDefaultMonth&gt;&lt;m_precDefaultQuarter&gt;&lt;m_yearfmt&gt;&lt;begin val=&quot;0&quot;/&gt;&lt;end val=&quot;4&quot;/&gt;&lt;/m_yearfmt&gt;&lt;/m_precDefaultQuarter&gt;&lt;m_precDefaultYear&gt;&lt;m_yearfmt&gt;&lt;begin val=&quot;0&quot;/&gt;&lt;end val=&quot;4&quot;/&gt;&lt;/m_yearfmt&gt;&lt;/m_precDefaultYear&gt;&lt;m_precDefaultFYDay&gt;&lt;m_yearfmt&gt;&lt;begin val=&quot;0&quot;/&gt;&lt;end val=&quot;4&quot;/&gt;&lt;/m_yearfmt&gt;&lt;/m_precDefaultFYDay&gt;&lt;m_precDefaultFYWeek&gt;&lt;m_yearfmt&gt;&lt;begin val=&quot;0&quot;/&gt;&lt;end val=&quot;4&quot;/&gt;&lt;/m_yearfmt&gt;&lt;/m_precDefaultFYWeek&gt;&lt;m_precDefaultFYMonth&gt;&lt;m_yearfmt&gt;&lt;begin val=&quot;0&quot;/&gt;&lt;end val=&quot;4&quot;/&gt;&lt;/m_yearfmt&gt;&lt;/m_precDefaultFYMonth&gt;&lt;m_precDefaultFYQuarter&gt;&lt;m_yearfmt&gt;&lt;begin val=&quot;0&quot;/&gt;&lt;end val=&quot;4&quot;/&gt;&lt;/m_yearfmt&gt;&lt;/m_precDefaultFYQuarter&gt;&lt;m_precDefaultFYYear&gt;&lt;m_yearfmt&gt;&lt;begin val=&quot;0&quot;/&gt;&lt;end val=&quot;4&quot;/&gt;&lt;/m_yearfmt&gt;&lt;/m_precDefaultFYYear&gt;&lt;m_mruColor&gt;&lt;m_vecMRU length=&quot;0&quot;/&gt;&lt;/m_mruColor&gt;&lt;m_eweekdayFirstOfWeek val=&quot;7&quot;/&gt;&lt;m_eweekdayFirstOfWorkweek val=&quot;2&quot;/&gt;&lt;m_eweekdayFirstOfWeekend val=&quot;7&quot;/&gt;&lt;/CPresentation&gt;&lt;/root&gt;"/>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Custom 3">
      <a:dk1>
        <a:sysClr val="windowText" lastClr="000000"/>
      </a:dk1>
      <a:lt1>
        <a:sysClr val="window" lastClr="FFFFFF"/>
      </a:lt1>
      <a:dk2>
        <a:srgbClr val="44546A"/>
      </a:dk2>
      <a:lt2>
        <a:srgbClr val="E7E6E6"/>
      </a:lt2>
      <a:accent1>
        <a:srgbClr val="232F67"/>
      </a:accent1>
      <a:accent2>
        <a:srgbClr val="C8AC4B"/>
      </a:accent2>
      <a:accent3>
        <a:srgbClr val="405464"/>
      </a:accent3>
      <a:accent4>
        <a:srgbClr val="011C72"/>
      </a:accent4>
      <a:accent5>
        <a:srgbClr val="C2A01E"/>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7e326a5e-feac-4780-b6b8-f13e51277d5f" xsi:nil="true"/>
    <lcf76f155ced4ddcb4097134ff3c332f xmlns="34ce9769-0170-440e-be64-b6e2afa05c26">
      <Terms xmlns="http://schemas.microsoft.com/office/infopath/2007/PartnerControls"/>
    </lcf76f155ced4ddcb4097134ff3c332f>
    <_Flow_SignoffStatus xmlns="34ce9769-0170-440e-be64-b6e2afa05c26" xsi:nil="true"/>
    <SharedWithUsers xmlns="7e326a5e-feac-4780-b6b8-f13e51277d5f">
      <UserInfo>
        <DisplayName>George Allen</DisplayName>
        <AccountId>21</AccountId>
        <AccountType/>
      </UserInfo>
      <UserInfo>
        <DisplayName>Gustavo Silva</DisplayName>
        <AccountId>1804</AccountId>
        <AccountType/>
      </UserInfo>
      <UserInfo>
        <DisplayName>James Houlihan</DisplayName>
        <AccountId>25</AccountId>
        <AccountType/>
      </UserInfo>
      <UserInfo>
        <DisplayName>Nicholas McDonagh</DisplayName>
        <AccountId>13</AccountId>
        <AccountType/>
      </UserInfo>
      <UserInfo>
        <DisplayName>Nour Sukkar</DisplayName>
        <AccountId>165</AccountId>
        <AccountType/>
      </UserInfo>
      <UserInfo>
        <DisplayName>Naheeda Sahibdad</DisplayName>
        <AccountId>252</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8CEA590ACE7C84BB5419CB5257C1A5C" ma:contentTypeVersion="17" ma:contentTypeDescription="Create a new document." ma:contentTypeScope="" ma:versionID="a8ab93fbd292dde27cd5515bec2ca35a">
  <xsd:schema xmlns:xsd="http://www.w3.org/2001/XMLSchema" xmlns:xs="http://www.w3.org/2001/XMLSchema" xmlns:p="http://schemas.microsoft.com/office/2006/metadata/properties" xmlns:ns2="7e326a5e-feac-4780-b6b8-f13e51277d5f" xmlns:ns3="34ce9769-0170-440e-be64-b6e2afa05c26" targetNamespace="http://schemas.microsoft.com/office/2006/metadata/properties" ma:root="true" ma:fieldsID="a1a90a20741ad21242d1f43700ca30db" ns2:_="" ns3:_="">
    <xsd:import namespace="7e326a5e-feac-4780-b6b8-f13e51277d5f"/>
    <xsd:import namespace="34ce9769-0170-440e-be64-b6e2afa05c26"/>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LengthInSeconds" minOccurs="0"/>
                <xsd:element ref="ns3:lcf76f155ced4ddcb4097134ff3c332f" minOccurs="0"/>
                <xsd:element ref="ns2:TaxCatchAll" minOccurs="0"/>
                <xsd:element ref="ns3:MediaServiceGenerationTime" minOccurs="0"/>
                <xsd:element ref="ns3:MediaServiceEventHashCode" minOccurs="0"/>
                <xsd:element ref="ns3:MediaServiceLocation" minOccurs="0"/>
                <xsd:element ref="ns3:MediaServiceOCR" minOccurs="0"/>
                <xsd:element ref="ns3:_Flow_SignoffStatus" minOccurs="0"/>
                <xsd:element ref="ns3:MediaServiceObjectDetectorVersions" minOccurs="0"/>
                <xsd:element ref="ns3:MediaServiceSearchProperties" minOccurs="0"/>
                <xsd:element ref="ns3: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e326a5e-feac-4780-b6b8-f13e51277d5f"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fb306ad3-f59b-477c-b867-d4886070a618}" ma:internalName="TaxCatchAll" ma:showField="CatchAllData" ma:web="7e326a5e-feac-4780-b6b8-f13e51277d5f">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34ce9769-0170-440e-be64-b6e2afa05c26"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d1466f28-1be1-4f4a-916b-5432040966c4" ma:termSetId="09814cd3-568e-fe90-9814-8d621ff8fb84" ma:anchorId="fba54fb3-c3e1-fe81-a776-ca4b69148c4d" ma:open="true" ma:isKeyword="false">
      <xsd:complexType>
        <xsd:sequence>
          <xsd:element ref="pc:Terms" minOccurs="0" maxOccurs="1"/>
        </xsd:sequence>
      </xsd:complex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dexed="true" ma:internalName="MediaServiceLocation"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_Flow_SignoffStatus" ma:index="21" nillable="true" ma:displayName="Sign-off status" ma:internalName="Sign_x002d_off_x0020_status">
      <xsd:simpleType>
        <xsd:restriction base="dms:Text"/>
      </xsd:simpleType>
    </xsd:element>
    <xsd:element name="MediaServiceObjectDetectorVersions" ma:index="22"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element name="MediaServiceBillingMetadata" ma:index="24" nillable="true" ma:displayName="MediaServiceBillingMetadata" ma:hidden="true" ma:internalName="MediaServiceBilling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1873A91-F9A9-4402-90E0-F25BB29EBF94}">
  <ds:schemaRefs>
    <ds:schemaRef ds:uri="34ce9769-0170-440e-be64-b6e2afa05c26"/>
    <ds:schemaRef ds:uri="7e326a5e-feac-4780-b6b8-f13e51277d5f"/>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5CE3292E-DC8A-40FB-A5CE-7223DFFBC5AC}">
  <ds:schemaRefs>
    <ds:schemaRef ds:uri="34ce9769-0170-440e-be64-b6e2afa05c26"/>
    <ds:schemaRef ds:uri="7e326a5e-feac-4780-b6b8-f13e51277d5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8EFC24B6-1BBD-4D7D-B070-0F19F495EE5A}">
  <ds:schemaRefs>
    <ds:schemaRef ds:uri="http://schemas.microsoft.com/sharepoint/v3/contenttype/forms"/>
  </ds:schemaRefs>
</ds:datastoreItem>
</file>

<file path=docMetadata/LabelInfo.xml><?xml version="1.0" encoding="utf-8"?>
<clbl:labelList xmlns:clbl="http://schemas.microsoft.com/office/2020/mipLabelMetadata">
  <clbl:label id="{3601ef95-4dea-4cfc-9a88-eaef968ce713}" enabled="0" method="" siteId="{3601ef95-4dea-4cfc-9a88-eaef968ce713}" removed="1"/>
</clbl:labelList>
</file>

<file path=docProps/app.xml><?xml version="1.0" encoding="utf-8"?>
<Properties xmlns="http://schemas.openxmlformats.org/officeDocument/2006/extended-properties" xmlns:vt="http://schemas.openxmlformats.org/officeDocument/2006/docPropsVTypes">
  <TotalTime>192</TotalTime>
  <Words>2239</Words>
  <Application>Microsoft Office PowerPoint</Application>
  <PresentationFormat>Widescreen</PresentationFormat>
  <Paragraphs>397</Paragraphs>
  <Slides>16</Slides>
  <Notes>11</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16</vt:i4>
      </vt:variant>
    </vt:vector>
  </HeadingPairs>
  <TitlesOfParts>
    <vt:vector size="24" baseType="lpstr">
      <vt:lpstr>Aktiv Grotesk</vt:lpstr>
      <vt:lpstr>Arial</vt:lpstr>
      <vt:lpstr>Bahnschrift SemiBold Condensed</vt:lpstr>
      <vt:lpstr>Calibri</vt:lpstr>
      <vt:lpstr>Calibri bold</vt:lpstr>
      <vt:lpstr>Wingdings</vt:lpstr>
      <vt:lpstr>Office Theme</vt:lpstr>
      <vt:lpstr>think-cell Slide</vt:lpstr>
      <vt:lpstr>Q1 2025 Business Review May 2025​</vt:lpstr>
      <vt:lpstr>DISCLAIMER</vt:lpstr>
      <vt:lpstr>Q1 2025 FINANCIAL AND OPERATIONAL HIGHLIGHTS </vt:lpstr>
      <vt:lpstr>PowerPoint Presentation</vt:lpstr>
      <vt:lpstr>RECAP: Spotlight on strategic pillars</vt:lpstr>
      <vt:lpstr>strategic shift to long-term growth through private equity</vt:lpstr>
      <vt:lpstr>portfolio growth to be complemented by income-generating assets</vt:lpstr>
      <vt:lpstr>transition plans for real estate ASSETS</vt:lpstr>
      <vt:lpstr>Strategic investment in Shuaa capital Mandatory convertible bond </vt:lpstr>
      <vt:lpstr>Q1 2025 Financial Review</vt:lpstr>
      <vt:lpstr>Q1 2025: KEY FINANCIAL HIGHLIGHTS  </vt:lpstr>
      <vt:lpstr>Q1 2025: REAL ESTATE PERFORMANCE </vt:lpstr>
      <vt:lpstr>Q1 2025: GOLDILOCKS FUND PERFORMANCE  </vt:lpstr>
      <vt:lpstr>GOLDILOCKS FUND VALUTION OF AED 648 MILLION IN Q1 2025</vt:lpstr>
      <vt:lpstr>SUMMARY OF HISTORICAL FINANCIAL PERFORMANCE</vt:lpstr>
      <vt:lpstr>Thank you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Das, Vipin</dc:creator>
  <cp:lastModifiedBy>Gustavo Silva</cp:lastModifiedBy>
  <cp:revision>3</cp:revision>
  <cp:lastPrinted>2024-11-14T09:03:57Z</cp:lastPrinted>
  <dcterms:created xsi:type="dcterms:W3CDTF">2019-02-06T10:31:12Z</dcterms:created>
  <dcterms:modified xsi:type="dcterms:W3CDTF">2025-05-15T16:59:07Z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0x01010028CEA590ACE7C84BB5419CB5257C1A5C</vt:lpwstr>
  </property>
  <property fmtid="{D5CDD505-2E9C-101B-9397-08002B2CF9AE}" pid="3" name="MediaServiceImageTags">
    <vt:lpwstr/>
  </property>
</Properties>
</file>